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4" r:id="rId2"/>
    <p:sldId id="280" r:id="rId3"/>
    <p:sldId id="282" r:id="rId4"/>
    <p:sldId id="263" r:id="rId5"/>
    <p:sldId id="293" r:id="rId6"/>
    <p:sldId id="297" r:id="rId7"/>
    <p:sldId id="285" r:id="rId8"/>
    <p:sldId id="301" r:id="rId9"/>
    <p:sldId id="302" r:id="rId10"/>
    <p:sldId id="299" r:id="rId11"/>
    <p:sldId id="276" r:id="rId12"/>
    <p:sldId id="283" r:id="rId13"/>
    <p:sldId id="300" r:id="rId14"/>
    <p:sldId id="304" r:id="rId15"/>
    <p:sldId id="286" r:id="rId16"/>
    <p:sldId id="303" r:id="rId17"/>
    <p:sldId id="292" r:id="rId18"/>
    <p:sldId id="279" r:id="rId19"/>
    <p:sldId id="290" r:id="rId20"/>
    <p:sldId id="305" r:id="rId21"/>
  </p:sldIdLst>
  <p:sldSz cx="9144000" cy="6858000" type="screen4x3"/>
  <p:notesSz cx="680085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Arkusz2!$D$6</c:f>
              <c:strCache>
                <c:ptCount val="1"/>
                <c:pt idx="0">
                  <c:v>Liczba rodzin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Arkusz2!$C$7:$C$17</c:f>
              <c:strCache>
                <c:ptCount val="11"/>
                <c:pt idx="0">
                  <c:v>Ubóstwo</c:v>
                </c:pt>
                <c:pt idx="1">
                  <c:v>Bezrobocie</c:v>
                </c:pt>
                <c:pt idx="2">
                  <c:v>Niepełnosprawność</c:v>
                </c:pt>
                <c:pt idx="3">
                  <c:v>Długotrwała lub ciężka choroba</c:v>
                </c:pt>
                <c:pt idx="4">
                  <c:v>Alkoholizm/ narkomania</c:v>
                </c:pt>
                <c:pt idx="5">
                  <c:v>Bezradność w sprawach opiekuńczo-wychowawczych</c:v>
                </c:pt>
                <c:pt idx="6">
                  <c:v>i prowadzenia gosp. dom.</c:v>
                </c:pt>
                <c:pt idx="7">
                  <c:v>Przemoc w rodzinie</c:v>
                </c:pt>
                <c:pt idx="8">
                  <c:v>Bezdomność</c:v>
                </c:pt>
                <c:pt idx="9">
                  <c:v>Potrzeba ochrony macierzyństwa</c:v>
                </c:pt>
                <c:pt idx="10">
                  <c:v>Trudności w przystosowaniu do życia po zwolnieniu z zakładu karnego</c:v>
                </c:pt>
              </c:strCache>
            </c:strRef>
          </c:cat>
          <c:val>
            <c:numRef>
              <c:f>Arkusz2!$D$7:$D$17</c:f>
              <c:numCache>
                <c:formatCode>General</c:formatCode>
                <c:ptCount val="11"/>
                <c:pt idx="0">
                  <c:v>546</c:v>
                </c:pt>
                <c:pt idx="1">
                  <c:v>389</c:v>
                </c:pt>
                <c:pt idx="2">
                  <c:v>367</c:v>
                </c:pt>
                <c:pt idx="3">
                  <c:v>521</c:v>
                </c:pt>
                <c:pt idx="4">
                  <c:v>118</c:v>
                </c:pt>
                <c:pt idx="5">
                  <c:v>107</c:v>
                </c:pt>
                <c:pt idx="7">
                  <c:v>7</c:v>
                </c:pt>
                <c:pt idx="8">
                  <c:v>60</c:v>
                </c:pt>
                <c:pt idx="9">
                  <c:v>41</c:v>
                </c:pt>
                <c:pt idx="10">
                  <c:v>11</c:v>
                </c:pt>
              </c:numCache>
            </c:numRef>
          </c:val>
        </c:ser>
        <c:ser>
          <c:idx val="1"/>
          <c:order val="1"/>
          <c:tx>
            <c:strRef>
              <c:f>Arkusz2!$E$6</c:f>
              <c:strCache>
                <c:ptCount val="1"/>
                <c:pt idx="0">
                  <c:v>Liczba osób w rodzinie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Arkusz2!$C$7:$C$17</c:f>
              <c:strCache>
                <c:ptCount val="11"/>
                <c:pt idx="0">
                  <c:v>Ubóstwo</c:v>
                </c:pt>
                <c:pt idx="1">
                  <c:v>Bezrobocie</c:v>
                </c:pt>
                <c:pt idx="2">
                  <c:v>Niepełnosprawność</c:v>
                </c:pt>
                <c:pt idx="3">
                  <c:v>Długotrwała lub ciężka choroba</c:v>
                </c:pt>
                <c:pt idx="4">
                  <c:v>Alkoholizm/ narkomania</c:v>
                </c:pt>
                <c:pt idx="5">
                  <c:v>Bezradność w sprawach opiekuńczo-wychowawczych</c:v>
                </c:pt>
                <c:pt idx="6">
                  <c:v>i prowadzenia gosp. dom.</c:v>
                </c:pt>
                <c:pt idx="7">
                  <c:v>Przemoc w rodzinie</c:v>
                </c:pt>
                <c:pt idx="8">
                  <c:v>Bezdomność</c:v>
                </c:pt>
                <c:pt idx="9">
                  <c:v>Potrzeba ochrony macierzyństwa</c:v>
                </c:pt>
                <c:pt idx="10">
                  <c:v>Trudności w przystosowaniu do życia po zwolnieniu z zakładu karnego</c:v>
                </c:pt>
              </c:strCache>
            </c:strRef>
          </c:cat>
          <c:val>
            <c:numRef>
              <c:f>Arkusz2!$E$7:$E$17</c:f>
              <c:numCache>
                <c:formatCode>General</c:formatCode>
                <c:ptCount val="11"/>
                <c:pt idx="0">
                  <c:v>1071</c:v>
                </c:pt>
                <c:pt idx="1">
                  <c:v>894</c:v>
                </c:pt>
                <c:pt idx="2">
                  <c:v>608</c:v>
                </c:pt>
                <c:pt idx="3">
                  <c:v>868</c:v>
                </c:pt>
                <c:pt idx="4">
                  <c:v>171</c:v>
                </c:pt>
                <c:pt idx="5">
                  <c:v>391</c:v>
                </c:pt>
                <c:pt idx="7">
                  <c:v>16</c:v>
                </c:pt>
                <c:pt idx="8">
                  <c:v>64</c:v>
                </c:pt>
                <c:pt idx="9">
                  <c:v>197</c:v>
                </c:pt>
                <c:pt idx="1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4177808"/>
        <c:axId val="304178200"/>
      </c:barChart>
      <c:catAx>
        <c:axId val="30417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4178200"/>
        <c:crosses val="autoZero"/>
        <c:auto val="1"/>
        <c:lblAlgn val="ctr"/>
        <c:lblOffset val="100"/>
        <c:noMultiLvlLbl val="0"/>
      </c:catAx>
      <c:valAx>
        <c:axId val="30417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417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5548683591611"/>
          <c:y val="0.92523213503738699"/>
          <c:w val="0.59209800070344054"/>
          <c:h val="5.7306607985844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9459150132743867E-2"/>
          <c:w val="0.96844687120425721"/>
          <c:h val="0.93885784721237875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3672050391205179"/>
                  <c:y val="-0.175956242957131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E0EC66-0D50-4FD9-A958-8CA850E551B6}" type="CATEGORYNAME">
                      <a:rPr lang="en-US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200"/>
                      </a:pPr>
                      <a:t>[NAZWA KATEGORII]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6486739343092"/>
                      <c:h val="0.10753973602204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752726539998393"/>
                  <c:y val="0.13418849739191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E7DEC7-8E1B-498A-8FC4-EBE67926933C}" type="CATEGORYNAME">
                      <a:rPr lang="en-US" sz="12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endParaRPr lang="en-US" sz="1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37%</a:t>
                    </a:r>
                  </a:p>
                  <a:p>
                    <a:pPr>
                      <a:defRPr sz="1200">
                        <a:solidFill>
                          <a:schemeClr val="accent1"/>
                        </a:solidFill>
                      </a:defRPr>
                    </a:pPr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69485343867638"/>
                      <c:h val="0.3129275318615391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Arkusz1!$E$6:$F$6</c:f>
              <c:strCache>
                <c:ptCount val="2"/>
                <c:pt idx="0">
                  <c:v>MIESZKAŃCY </c:v>
                </c:pt>
                <c:pt idx="1">
                  <c:v>KLIENCI OPS</c:v>
                </c:pt>
              </c:strCache>
            </c:strRef>
          </c:cat>
          <c:val>
            <c:numRef>
              <c:f>Arkusz1!$E$7:$F$7</c:f>
              <c:numCache>
                <c:formatCode>General</c:formatCode>
                <c:ptCount val="2"/>
                <c:pt idx="0">
                  <c:v>32337</c:v>
                </c:pt>
                <c:pt idx="1">
                  <c:v>12000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1419065-E8BA-4045-8EC7-F1DA957DB77B}" type="PERCENTAGE">
                      <a:rPr lang="en-US" baseline="0" smtClean="0"/>
                      <a:pPr/>
                      <a:t>[PROCENTOWE]</a:t>
                    </a:fld>
                    <a:endParaRPr lang="en-US" baseline="0" dirty="0" smtClean="0"/>
                  </a:p>
                  <a:p>
                    <a:r>
                      <a:rPr lang="en-US" baseline="0" dirty="0" err="1" smtClean="0"/>
                      <a:t>GMDz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0E571C9-FD94-432D-B53D-343718BED5A6}" type="PERCENTAGE">
                      <a:rPr lang="en-US" baseline="0" smtClean="0"/>
                      <a:pPr/>
                      <a:t>[PROCENTOWE]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BP</a:t>
                    </a:r>
                  </a:p>
                  <a:p>
                    <a:endParaRPr lang="pl-PL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Arkusz1!$B$25:$C$25</c:f>
              <c:strCache>
                <c:ptCount val="2"/>
                <c:pt idx="0">
                  <c:v>WŁASNE</c:v>
                </c:pt>
                <c:pt idx="1">
                  <c:v>ZELCONE</c:v>
                </c:pt>
              </c:strCache>
            </c:strRef>
          </c:cat>
          <c:val>
            <c:numRef>
              <c:f>Arkusz1!$B$26:$C$26</c:f>
              <c:numCache>
                <c:formatCode>General</c:formatCode>
                <c:ptCount val="2"/>
                <c:pt idx="0">
                  <c:v>7959724</c:v>
                </c:pt>
                <c:pt idx="1">
                  <c:v>22237224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2FCFA-2BB3-421E-8C3A-C9275085485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2CF71AE-1189-4677-BB32-EBFC9C8D6DA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PRACA SOCJALNA</a:t>
          </a:r>
        </a:p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426 rodzin</a:t>
          </a:r>
          <a:endParaRPr lang="pl-PL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14136F-6188-4ADF-90FD-85E494F524CE}" type="parTrans" cxnId="{A4156B94-41B7-4CC3-AFD4-4DFE08476FAE}">
      <dgm:prSet/>
      <dgm:spPr/>
      <dgm:t>
        <a:bodyPr/>
        <a:lstStyle/>
        <a:p>
          <a:endParaRPr lang="pl-PL"/>
        </a:p>
      </dgm:t>
    </dgm:pt>
    <dgm:pt modelId="{8E38BF37-EF17-4C20-BE6B-1134F624F3B4}" type="sibTrans" cxnId="{A4156B94-41B7-4CC3-AFD4-4DFE08476FAE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pl-PL"/>
        </a:p>
      </dgm:t>
    </dgm:pt>
    <dgm:pt modelId="{D9E604F3-8B08-4264-832F-DA38CA0A225C}">
      <dgm:prSet custT="1"/>
      <dgm:spPr/>
      <dgm:t>
        <a:bodyPr/>
        <a:lstStyle/>
        <a:p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ŁĄCZNIE</a:t>
          </a:r>
        </a:p>
        <a:p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1376 rodzin (2589 osób w rodzinach)</a:t>
          </a:r>
          <a:endParaRPr lang="pl-PL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B817325-425A-4C56-86FF-54127286979B}" type="parTrans" cxnId="{CC640517-1DE5-47A6-BCA7-AC308ADC06D4}">
      <dgm:prSet/>
      <dgm:spPr/>
      <dgm:t>
        <a:bodyPr/>
        <a:lstStyle/>
        <a:p>
          <a:endParaRPr lang="pl-PL"/>
        </a:p>
      </dgm:t>
    </dgm:pt>
    <dgm:pt modelId="{3818C522-9D77-459F-8F97-4D518865754A}" type="sibTrans" cxnId="{CC640517-1DE5-47A6-BCA7-AC308ADC06D4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4FB2FAF2-3C91-43CB-83B7-A58E28421A71}">
      <dgm:prSet custT="1"/>
      <dgm:spPr/>
      <dgm:t>
        <a:bodyPr/>
        <a:lstStyle/>
        <a:p>
          <a:endParaRPr lang="pl-PL" sz="900" dirty="0" smtClean="0"/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ZASIŁKI</a:t>
          </a:r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950 rodzin </a:t>
          </a:r>
        </a:p>
      </dgm:t>
    </dgm:pt>
    <dgm:pt modelId="{7AA3ED7F-8B46-4AC2-B3DF-F25C4E79BD9C}" type="parTrans" cxnId="{FC6D567E-48B9-46E6-834A-1F7A3F32C887}">
      <dgm:prSet/>
      <dgm:spPr/>
      <dgm:t>
        <a:bodyPr/>
        <a:lstStyle/>
        <a:p>
          <a:endParaRPr lang="pl-PL"/>
        </a:p>
      </dgm:t>
    </dgm:pt>
    <dgm:pt modelId="{42C22EC5-D827-4B8B-8444-39686F13ECF0}" type="sibTrans" cxnId="{FC6D567E-48B9-46E6-834A-1F7A3F32C887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4F82320E-8F94-4716-A339-BF1F83AC4986}" type="pres">
      <dgm:prSet presAssocID="{BC62FCFA-2BB3-421E-8C3A-C92750854852}" presName="Name0" presStyleCnt="0">
        <dgm:presLayoutVars>
          <dgm:chMax val="21"/>
          <dgm:chPref val="21"/>
        </dgm:presLayoutVars>
      </dgm:prSet>
      <dgm:spPr/>
    </dgm:pt>
    <dgm:pt modelId="{228DCBC9-A701-415D-95DE-CFA4469E89E3}" type="pres">
      <dgm:prSet presAssocID="{E2CF71AE-1189-4677-BB32-EBFC9C8D6DA2}" presName="text1" presStyleCnt="0"/>
      <dgm:spPr/>
    </dgm:pt>
    <dgm:pt modelId="{577DFAC6-F9F3-44DA-882A-4A61E5DE4D6C}" type="pres">
      <dgm:prSet presAssocID="{E2CF71AE-1189-4677-BB32-EBFC9C8D6DA2}" presName="textRepeatNode" presStyleLbl="alignNode1" presStyleIdx="0" presStyleCnt="3" custScaleX="107994" custLinFactX="64389" custLinFactNeighborX="100000" custLinFactNeighborY="-15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BD3137-C012-4E74-8D8A-6EB4D94A2ADB}" type="pres">
      <dgm:prSet presAssocID="{E2CF71AE-1189-4677-BB32-EBFC9C8D6DA2}" presName="textaccent1" presStyleCnt="0"/>
      <dgm:spPr/>
    </dgm:pt>
    <dgm:pt modelId="{91A5CC49-4B3B-4A5A-B987-67AC4E350879}" type="pres">
      <dgm:prSet presAssocID="{E2CF71AE-1189-4677-BB32-EBFC9C8D6DA2}" presName="accentRepeatNode" presStyleLbl="solidAlignAcc1" presStyleIdx="0" presStyleCnt="6"/>
      <dgm:spPr>
        <a:ln>
          <a:noFill/>
        </a:ln>
      </dgm:spPr>
    </dgm:pt>
    <dgm:pt modelId="{C0AF9886-5CEC-416F-9281-E631560A3DD0}" type="pres">
      <dgm:prSet presAssocID="{8E38BF37-EF17-4C20-BE6B-1134F624F3B4}" presName="image1" presStyleCnt="0"/>
      <dgm:spPr/>
    </dgm:pt>
    <dgm:pt modelId="{4DCB6FB4-65A9-47DA-B6B2-C8DEA0CE7FCE}" type="pres">
      <dgm:prSet presAssocID="{8E38BF37-EF17-4C20-BE6B-1134F624F3B4}" presName="imageRepeatNode" presStyleLbl="alignAcc1" presStyleIdx="0" presStyleCnt="3" custScaleX="147955" custScaleY="164892" custLinFactNeighborX="-33866" custLinFactNeighborY="-2550"/>
      <dgm:spPr/>
      <dgm:t>
        <a:bodyPr/>
        <a:lstStyle/>
        <a:p>
          <a:endParaRPr lang="pl-PL"/>
        </a:p>
      </dgm:t>
    </dgm:pt>
    <dgm:pt modelId="{CC51AA91-D442-429A-8F6E-321065A91EBD}" type="pres">
      <dgm:prSet presAssocID="{8E38BF37-EF17-4C20-BE6B-1134F624F3B4}" presName="imageaccent1" presStyleCnt="0"/>
      <dgm:spPr/>
    </dgm:pt>
    <dgm:pt modelId="{B47E5B49-5400-4DD2-A17D-00AACA62BD7E}" type="pres">
      <dgm:prSet presAssocID="{8E38BF37-EF17-4C20-BE6B-1134F624F3B4}" presName="accentRepeatNode" presStyleLbl="solidAlignAcc1" presStyleIdx="1" presStyleCnt="6" custLinFactX="158051" custLinFactY="47532" custLinFactNeighborX="200000" custLinFactNeighborY="100000"/>
      <dgm:spPr>
        <a:ln>
          <a:solidFill>
            <a:schemeClr val="bg1"/>
          </a:solidFill>
        </a:ln>
      </dgm:spPr>
    </dgm:pt>
    <dgm:pt modelId="{D45F4B69-F745-4C20-ACE5-C08B17A9BABE}" type="pres">
      <dgm:prSet presAssocID="{D9E604F3-8B08-4264-832F-DA38CA0A225C}" presName="text2" presStyleCnt="0"/>
      <dgm:spPr/>
    </dgm:pt>
    <dgm:pt modelId="{10FF34F9-BD8F-47A0-842B-C96E07781EBD}" type="pres">
      <dgm:prSet presAssocID="{D9E604F3-8B08-4264-832F-DA38CA0A225C}" presName="textRepeatNode" presStyleLbl="alignNode1" presStyleIdx="1" presStyleCnt="3" custScaleX="154296" custScaleY="142466" custLinFactNeighborX="-49514" custLinFactNeighborY="-5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56767-706D-4031-98FC-C09B7A0AB70A}" type="pres">
      <dgm:prSet presAssocID="{D9E604F3-8B08-4264-832F-DA38CA0A225C}" presName="textaccent2" presStyleCnt="0"/>
      <dgm:spPr/>
    </dgm:pt>
    <dgm:pt modelId="{B068BDCA-11DD-4845-9EBC-D33F0766AC38}" type="pres">
      <dgm:prSet presAssocID="{D9E604F3-8B08-4264-832F-DA38CA0A225C}" presName="accentRepeatNode" presStyleLbl="solidAlignAcc1" presStyleIdx="2" presStyleCnt="6" custLinFactX="-12296" custLinFactY="200000" custLinFactNeighborX="-100000" custLinFactNeighborY="295214"/>
      <dgm:spPr>
        <a:ln>
          <a:solidFill>
            <a:schemeClr val="bg1"/>
          </a:solidFill>
        </a:ln>
      </dgm:spPr>
    </dgm:pt>
    <dgm:pt modelId="{3723882D-704D-4AE4-925B-830EE7E0B035}" type="pres">
      <dgm:prSet presAssocID="{3818C522-9D77-459F-8F97-4D518865754A}" presName="image2" presStyleCnt="0"/>
      <dgm:spPr/>
    </dgm:pt>
    <dgm:pt modelId="{E21B954C-A9F9-4A3C-AB21-D52B1B3F7078}" type="pres">
      <dgm:prSet presAssocID="{3818C522-9D77-459F-8F97-4D518865754A}" presName="imageRepeatNode" presStyleLbl="alignAcc1" presStyleIdx="1" presStyleCnt="3" custFlipVert="1" custScaleX="4090" custScaleY="13906" custLinFactNeighborX="-73939" custLinFactNeighborY="21204"/>
      <dgm:spPr/>
      <dgm:t>
        <a:bodyPr/>
        <a:lstStyle/>
        <a:p>
          <a:endParaRPr lang="pl-PL"/>
        </a:p>
      </dgm:t>
    </dgm:pt>
    <dgm:pt modelId="{F2A60957-28E2-495D-97FC-13ECB47E1710}" type="pres">
      <dgm:prSet presAssocID="{3818C522-9D77-459F-8F97-4D518865754A}" presName="imageaccent2" presStyleCnt="0"/>
      <dgm:spPr/>
    </dgm:pt>
    <dgm:pt modelId="{6128969A-A3A0-4C59-94EF-C01FADD8B30C}" type="pres">
      <dgm:prSet presAssocID="{3818C522-9D77-459F-8F97-4D518865754A}" presName="accentRepeatNode" presStyleLbl="solidAlignAcc1" presStyleIdx="3" presStyleCnt="6"/>
      <dgm:spPr>
        <a:noFill/>
        <a:ln>
          <a:noFill/>
        </a:ln>
      </dgm:spPr>
    </dgm:pt>
    <dgm:pt modelId="{DF66829D-BE4D-43A9-B112-ACB7AAF7CDA0}" type="pres">
      <dgm:prSet presAssocID="{4FB2FAF2-3C91-43CB-83B7-A58E28421A71}" presName="text3" presStyleCnt="0"/>
      <dgm:spPr/>
    </dgm:pt>
    <dgm:pt modelId="{58207921-8FF4-45AE-BF14-52912685F150}" type="pres">
      <dgm:prSet presAssocID="{4FB2FAF2-3C91-43CB-83B7-A58E28421A71}" presName="textRepeatNode" presStyleLbl="alignNode1" presStyleIdx="2" presStyleCnt="3" custLinFactX="76377" custLinFactNeighborX="100000" custLinFactNeighborY="-18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EE63A-CD98-40BA-9CAB-F3D4A08A2943}" type="pres">
      <dgm:prSet presAssocID="{4FB2FAF2-3C91-43CB-83B7-A58E28421A71}" presName="textaccent3" presStyleCnt="0"/>
      <dgm:spPr/>
    </dgm:pt>
    <dgm:pt modelId="{AFAE33B3-FFD6-4470-A4E9-449C1C199F10}" type="pres">
      <dgm:prSet presAssocID="{4FB2FAF2-3C91-43CB-83B7-A58E28421A71}" presName="accentRepeatNode" presStyleLbl="solidAlignAcc1" presStyleIdx="4" presStyleCnt="6"/>
      <dgm:spPr>
        <a:ln>
          <a:solidFill>
            <a:schemeClr val="bg1"/>
          </a:solidFill>
        </a:ln>
      </dgm:spPr>
    </dgm:pt>
    <dgm:pt modelId="{404DBB57-861D-4208-AF1B-7040AB87D6AC}" type="pres">
      <dgm:prSet presAssocID="{42C22EC5-D827-4B8B-8444-39686F13ECF0}" presName="image3" presStyleCnt="0"/>
      <dgm:spPr/>
    </dgm:pt>
    <dgm:pt modelId="{3CD247C4-2A13-455E-BF29-3D36C1FF394D}" type="pres">
      <dgm:prSet presAssocID="{42C22EC5-D827-4B8B-8444-39686F13ECF0}" presName="imageRepeatNode" presStyleLbl="alignAcc1" presStyleIdx="2" presStyleCnt="3" custScaleX="27881" custScaleY="29783" custLinFactNeighborX="-40788" custLinFactNeighborY="-12919"/>
      <dgm:spPr/>
      <dgm:t>
        <a:bodyPr/>
        <a:lstStyle/>
        <a:p>
          <a:endParaRPr lang="pl-PL"/>
        </a:p>
      </dgm:t>
    </dgm:pt>
    <dgm:pt modelId="{01D8CE95-B322-451D-A9D1-F7E9016A8584}" type="pres">
      <dgm:prSet presAssocID="{42C22EC5-D827-4B8B-8444-39686F13ECF0}" presName="imageaccent3" presStyleCnt="0"/>
      <dgm:spPr/>
    </dgm:pt>
    <dgm:pt modelId="{3292C12F-84A4-445D-A899-5B9564CC61F5}" type="pres">
      <dgm:prSet presAssocID="{42C22EC5-D827-4B8B-8444-39686F13ECF0}" presName="accentRepeatNode" presStyleLbl="solidAlignAcc1" presStyleIdx="5" presStyleCnt="6" custLinFactY="-45980" custLinFactNeighborX="36780" custLinFactNeighborY="-100000"/>
      <dgm:spPr>
        <a:ln>
          <a:solidFill>
            <a:schemeClr val="bg1"/>
          </a:solidFill>
        </a:ln>
      </dgm:spPr>
    </dgm:pt>
  </dgm:ptLst>
  <dgm:cxnLst>
    <dgm:cxn modelId="{E973D418-F176-429A-B550-E8DEDD670C8F}" type="presOf" srcId="{4FB2FAF2-3C91-43CB-83B7-A58E28421A71}" destId="{58207921-8FF4-45AE-BF14-52912685F150}" srcOrd="0" destOrd="0" presId="urn:microsoft.com/office/officeart/2008/layout/HexagonCluster"/>
    <dgm:cxn modelId="{D298458B-C382-4FA9-B526-1C4BDF376599}" type="presOf" srcId="{3818C522-9D77-459F-8F97-4D518865754A}" destId="{E21B954C-A9F9-4A3C-AB21-D52B1B3F7078}" srcOrd="0" destOrd="0" presId="urn:microsoft.com/office/officeart/2008/layout/HexagonCluster"/>
    <dgm:cxn modelId="{FC6D567E-48B9-46E6-834A-1F7A3F32C887}" srcId="{BC62FCFA-2BB3-421E-8C3A-C92750854852}" destId="{4FB2FAF2-3C91-43CB-83B7-A58E28421A71}" srcOrd="2" destOrd="0" parTransId="{7AA3ED7F-8B46-4AC2-B3DF-F25C4E79BD9C}" sibTransId="{42C22EC5-D827-4B8B-8444-39686F13ECF0}"/>
    <dgm:cxn modelId="{A78E7E55-AE13-4C03-8ABB-8F63A4D4D737}" type="presOf" srcId="{E2CF71AE-1189-4677-BB32-EBFC9C8D6DA2}" destId="{577DFAC6-F9F3-44DA-882A-4A61E5DE4D6C}" srcOrd="0" destOrd="0" presId="urn:microsoft.com/office/officeart/2008/layout/HexagonCluster"/>
    <dgm:cxn modelId="{704B1F74-5E78-4FB1-ACA3-E20628D063DC}" type="presOf" srcId="{42C22EC5-D827-4B8B-8444-39686F13ECF0}" destId="{3CD247C4-2A13-455E-BF29-3D36C1FF394D}" srcOrd="0" destOrd="0" presId="urn:microsoft.com/office/officeart/2008/layout/HexagonCluster"/>
    <dgm:cxn modelId="{C07B9951-1520-440D-951E-60519B8B4AAE}" type="presOf" srcId="{D9E604F3-8B08-4264-832F-DA38CA0A225C}" destId="{10FF34F9-BD8F-47A0-842B-C96E07781EBD}" srcOrd="0" destOrd="0" presId="urn:microsoft.com/office/officeart/2008/layout/HexagonCluster"/>
    <dgm:cxn modelId="{D269B3E0-716C-4FE5-BCD8-C678BDFBCCD9}" type="presOf" srcId="{8E38BF37-EF17-4C20-BE6B-1134F624F3B4}" destId="{4DCB6FB4-65A9-47DA-B6B2-C8DEA0CE7FCE}" srcOrd="0" destOrd="0" presId="urn:microsoft.com/office/officeart/2008/layout/HexagonCluster"/>
    <dgm:cxn modelId="{CB6CCD50-9B48-4E5A-82AC-339468BECCEA}" type="presOf" srcId="{BC62FCFA-2BB3-421E-8C3A-C92750854852}" destId="{4F82320E-8F94-4716-A339-BF1F83AC4986}" srcOrd="0" destOrd="0" presId="urn:microsoft.com/office/officeart/2008/layout/HexagonCluster"/>
    <dgm:cxn modelId="{CC640517-1DE5-47A6-BCA7-AC308ADC06D4}" srcId="{BC62FCFA-2BB3-421E-8C3A-C92750854852}" destId="{D9E604F3-8B08-4264-832F-DA38CA0A225C}" srcOrd="1" destOrd="0" parTransId="{EB817325-425A-4C56-86FF-54127286979B}" sibTransId="{3818C522-9D77-459F-8F97-4D518865754A}"/>
    <dgm:cxn modelId="{A4156B94-41B7-4CC3-AFD4-4DFE08476FAE}" srcId="{BC62FCFA-2BB3-421E-8C3A-C92750854852}" destId="{E2CF71AE-1189-4677-BB32-EBFC9C8D6DA2}" srcOrd="0" destOrd="0" parTransId="{3614136F-6188-4ADF-90FD-85E494F524CE}" sibTransId="{8E38BF37-EF17-4C20-BE6B-1134F624F3B4}"/>
    <dgm:cxn modelId="{9D8248AD-9686-477D-BA03-644C88E8B5FA}" type="presParOf" srcId="{4F82320E-8F94-4716-A339-BF1F83AC4986}" destId="{228DCBC9-A701-415D-95DE-CFA4469E89E3}" srcOrd="0" destOrd="0" presId="urn:microsoft.com/office/officeart/2008/layout/HexagonCluster"/>
    <dgm:cxn modelId="{BF2921CE-0139-4CCA-8D3C-1D2B0A20E6BA}" type="presParOf" srcId="{228DCBC9-A701-415D-95DE-CFA4469E89E3}" destId="{577DFAC6-F9F3-44DA-882A-4A61E5DE4D6C}" srcOrd="0" destOrd="0" presId="urn:microsoft.com/office/officeart/2008/layout/HexagonCluster"/>
    <dgm:cxn modelId="{B00B145E-D710-4E20-9C7F-67EFBC3B6B86}" type="presParOf" srcId="{4F82320E-8F94-4716-A339-BF1F83AC4986}" destId="{EABD3137-C012-4E74-8D8A-6EB4D94A2ADB}" srcOrd="1" destOrd="0" presId="urn:microsoft.com/office/officeart/2008/layout/HexagonCluster"/>
    <dgm:cxn modelId="{3E3D7CD5-9D25-4AE5-95D8-1E8E5DCDE4F0}" type="presParOf" srcId="{EABD3137-C012-4E74-8D8A-6EB4D94A2ADB}" destId="{91A5CC49-4B3B-4A5A-B987-67AC4E350879}" srcOrd="0" destOrd="0" presId="urn:microsoft.com/office/officeart/2008/layout/HexagonCluster"/>
    <dgm:cxn modelId="{98173EA5-15AA-4016-82C9-1CECE7B80FD8}" type="presParOf" srcId="{4F82320E-8F94-4716-A339-BF1F83AC4986}" destId="{C0AF9886-5CEC-416F-9281-E631560A3DD0}" srcOrd="2" destOrd="0" presId="urn:microsoft.com/office/officeart/2008/layout/HexagonCluster"/>
    <dgm:cxn modelId="{3F32DAB9-AD7F-4095-9D41-C70C34349B09}" type="presParOf" srcId="{C0AF9886-5CEC-416F-9281-E631560A3DD0}" destId="{4DCB6FB4-65A9-47DA-B6B2-C8DEA0CE7FCE}" srcOrd="0" destOrd="0" presId="urn:microsoft.com/office/officeart/2008/layout/HexagonCluster"/>
    <dgm:cxn modelId="{786B86B1-AAE9-4A59-AF6A-B079D02B5158}" type="presParOf" srcId="{4F82320E-8F94-4716-A339-BF1F83AC4986}" destId="{CC51AA91-D442-429A-8F6E-321065A91EBD}" srcOrd="3" destOrd="0" presId="urn:microsoft.com/office/officeart/2008/layout/HexagonCluster"/>
    <dgm:cxn modelId="{2FBC0C7B-42E2-4BDF-B000-8A156181746F}" type="presParOf" srcId="{CC51AA91-D442-429A-8F6E-321065A91EBD}" destId="{B47E5B49-5400-4DD2-A17D-00AACA62BD7E}" srcOrd="0" destOrd="0" presId="urn:microsoft.com/office/officeart/2008/layout/HexagonCluster"/>
    <dgm:cxn modelId="{27F4567C-5685-4DBB-A702-D919B2A0F0A7}" type="presParOf" srcId="{4F82320E-8F94-4716-A339-BF1F83AC4986}" destId="{D45F4B69-F745-4C20-ACE5-C08B17A9BABE}" srcOrd="4" destOrd="0" presId="urn:microsoft.com/office/officeart/2008/layout/HexagonCluster"/>
    <dgm:cxn modelId="{AC1405AB-C810-4C92-91DC-607CE6CAF116}" type="presParOf" srcId="{D45F4B69-F745-4C20-ACE5-C08B17A9BABE}" destId="{10FF34F9-BD8F-47A0-842B-C96E07781EBD}" srcOrd="0" destOrd="0" presId="urn:microsoft.com/office/officeart/2008/layout/HexagonCluster"/>
    <dgm:cxn modelId="{9A4C2418-33FD-4365-A226-1D75F6F5246F}" type="presParOf" srcId="{4F82320E-8F94-4716-A339-BF1F83AC4986}" destId="{ECF56767-706D-4031-98FC-C09B7A0AB70A}" srcOrd="5" destOrd="0" presId="urn:microsoft.com/office/officeart/2008/layout/HexagonCluster"/>
    <dgm:cxn modelId="{57E871F0-3B16-41D1-8F9B-E358D5A970C6}" type="presParOf" srcId="{ECF56767-706D-4031-98FC-C09B7A0AB70A}" destId="{B068BDCA-11DD-4845-9EBC-D33F0766AC38}" srcOrd="0" destOrd="0" presId="urn:microsoft.com/office/officeart/2008/layout/HexagonCluster"/>
    <dgm:cxn modelId="{C4EA2CA4-6178-40A4-BE68-AD2238B5248A}" type="presParOf" srcId="{4F82320E-8F94-4716-A339-BF1F83AC4986}" destId="{3723882D-704D-4AE4-925B-830EE7E0B035}" srcOrd="6" destOrd="0" presId="urn:microsoft.com/office/officeart/2008/layout/HexagonCluster"/>
    <dgm:cxn modelId="{EA302FF7-3C9A-41A2-A460-C86B34B18D59}" type="presParOf" srcId="{3723882D-704D-4AE4-925B-830EE7E0B035}" destId="{E21B954C-A9F9-4A3C-AB21-D52B1B3F7078}" srcOrd="0" destOrd="0" presId="urn:microsoft.com/office/officeart/2008/layout/HexagonCluster"/>
    <dgm:cxn modelId="{1EBA1619-60C9-41C8-9BD1-0D79F9D467EE}" type="presParOf" srcId="{4F82320E-8F94-4716-A339-BF1F83AC4986}" destId="{F2A60957-28E2-495D-97FC-13ECB47E1710}" srcOrd="7" destOrd="0" presId="urn:microsoft.com/office/officeart/2008/layout/HexagonCluster"/>
    <dgm:cxn modelId="{14230B0E-7655-410D-B4D6-E8DFB2E12DBD}" type="presParOf" srcId="{F2A60957-28E2-495D-97FC-13ECB47E1710}" destId="{6128969A-A3A0-4C59-94EF-C01FADD8B30C}" srcOrd="0" destOrd="0" presId="urn:microsoft.com/office/officeart/2008/layout/HexagonCluster"/>
    <dgm:cxn modelId="{BC7CAE3B-2E6E-4A56-903C-721864F21208}" type="presParOf" srcId="{4F82320E-8F94-4716-A339-BF1F83AC4986}" destId="{DF66829D-BE4D-43A9-B112-ACB7AAF7CDA0}" srcOrd="8" destOrd="0" presId="urn:microsoft.com/office/officeart/2008/layout/HexagonCluster"/>
    <dgm:cxn modelId="{7D4F85F9-9E46-413D-AB6F-E4D0FAFF9D33}" type="presParOf" srcId="{DF66829D-BE4D-43A9-B112-ACB7AAF7CDA0}" destId="{58207921-8FF4-45AE-BF14-52912685F150}" srcOrd="0" destOrd="0" presId="urn:microsoft.com/office/officeart/2008/layout/HexagonCluster"/>
    <dgm:cxn modelId="{D5452567-9DFB-45F9-B64E-5A97CB620CE4}" type="presParOf" srcId="{4F82320E-8F94-4716-A339-BF1F83AC4986}" destId="{46CEE63A-CD98-40BA-9CAB-F3D4A08A2943}" srcOrd="9" destOrd="0" presId="urn:microsoft.com/office/officeart/2008/layout/HexagonCluster"/>
    <dgm:cxn modelId="{A87488A1-579A-47E5-BB07-F644708F625F}" type="presParOf" srcId="{46CEE63A-CD98-40BA-9CAB-F3D4A08A2943}" destId="{AFAE33B3-FFD6-4470-A4E9-449C1C199F10}" srcOrd="0" destOrd="0" presId="urn:microsoft.com/office/officeart/2008/layout/HexagonCluster"/>
    <dgm:cxn modelId="{5869AB1A-E9F5-4F23-9590-F73FF7592796}" type="presParOf" srcId="{4F82320E-8F94-4716-A339-BF1F83AC4986}" destId="{404DBB57-861D-4208-AF1B-7040AB87D6AC}" srcOrd="10" destOrd="0" presId="urn:microsoft.com/office/officeart/2008/layout/HexagonCluster"/>
    <dgm:cxn modelId="{40450EEE-B73F-4EF9-8100-6E85AAD69BD9}" type="presParOf" srcId="{404DBB57-861D-4208-AF1B-7040AB87D6AC}" destId="{3CD247C4-2A13-455E-BF29-3D36C1FF394D}" srcOrd="0" destOrd="0" presId="urn:microsoft.com/office/officeart/2008/layout/HexagonCluster"/>
    <dgm:cxn modelId="{5CD4A8DC-8E3F-4927-846D-9F3C051405C9}" type="presParOf" srcId="{4F82320E-8F94-4716-A339-BF1F83AC4986}" destId="{01D8CE95-B322-451D-A9D1-F7E9016A8584}" srcOrd="11" destOrd="0" presId="urn:microsoft.com/office/officeart/2008/layout/HexagonCluster"/>
    <dgm:cxn modelId="{7BA06729-9C6E-44DD-BDCF-7CAEF5DC7E08}" type="presParOf" srcId="{01D8CE95-B322-451D-A9D1-F7E9016A8584}" destId="{3292C12F-84A4-445D-A899-5B9564CC61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2FCFA-2BB3-421E-8C3A-C9275085485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2CF71AE-1189-4677-BB32-EBFC9C8D6DA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500 +</a:t>
          </a:r>
        </a:p>
        <a:p>
          <a:r>
            <a:rPr lang="pl-PL" sz="1400" dirty="0" smtClean="0">
              <a:solidFill>
                <a:schemeClr val="tx1"/>
              </a:solidFill>
            </a:rPr>
            <a:t>1829 rodzin</a:t>
          </a:r>
          <a:r>
            <a:rPr lang="pl-PL" sz="1400" b="1" dirty="0" smtClean="0">
              <a:solidFill>
                <a:schemeClr val="tx1"/>
              </a:solidFill>
            </a:rPr>
            <a:t> </a:t>
          </a:r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(2767 DZIECI)</a:t>
          </a:r>
          <a:endParaRPr lang="pl-PL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14136F-6188-4ADF-90FD-85E494F524CE}" type="parTrans" cxnId="{A4156B94-41B7-4CC3-AFD4-4DFE08476FAE}">
      <dgm:prSet/>
      <dgm:spPr/>
      <dgm:t>
        <a:bodyPr/>
        <a:lstStyle/>
        <a:p>
          <a:endParaRPr lang="pl-PL"/>
        </a:p>
      </dgm:t>
    </dgm:pt>
    <dgm:pt modelId="{8E38BF37-EF17-4C20-BE6B-1134F624F3B4}" type="sibTrans" cxnId="{A4156B94-41B7-4CC3-AFD4-4DFE08476FA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FB2FAF2-3C91-43CB-83B7-A58E28421A71}">
      <dgm:prSet custT="1"/>
      <dgm:spPr/>
      <dgm:t>
        <a:bodyPr/>
        <a:lstStyle/>
        <a:p>
          <a:endParaRPr lang="pl-PL" sz="900" dirty="0" smtClean="0"/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ZASIŁKI RODZINNE  i OPIEKUŃCZE</a:t>
          </a:r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1991 rodzin </a:t>
          </a:r>
        </a:p>
      </dgm:t>
    </dgm:pt>
    <dgm:pt modelId="{7AA3ED7F-8B46-4AC2-B3DF-F25C4E79BD9C}" type="parTrans" cxnId="{FC6D567E-48B9-46E6-834A-1F7A3F32C887}">
      <dgm:prSet/>
      <dgm:spPr/>
      <dgm:t>
        <a:bodyPr/>
        <a:lstStyle/>
        <a:p>
          <a:endParaRPr lang="pl-PL"/>
        </a:p>
      </dgm:t>
    </dgm:pt>
    <dgm:pt modelId="{42C22EC5-D827-4B8B-8444-39686F13ECF0}" type="sibTrans" cxnId="{FC6D567E-48B9-46E6-834A-1F7A3F32C887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E796B57F-1681-4237-9247-8AD460683560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FUNDUSZ ALIMENTACYJNY </a:t>
          </a:r>
        </a:p>
        <a:p>
          <a:r>
            <a:rPr lang="pl-PL" dirty="0" smtClean="0">
              <a:solidFill>
                <a:schemeClr val="tx1"/>
              </a:solidFill>
            </a:rPr>
            <a:t>273 rodzin</a:t>
          </a:r>
          <a:endParaRPr lang="pl-PL" dirty="0">
            <a:solidFill>
              <a:schemeClr val="tx1"/>
            </a:solidFill>
          </a:endParaRPr>
        </a:p>
      </dgm:t>
    </dgm:pt>
    <dgm:pt modelId="{A54D14CF-3567-46E9-AD19-5A1E833A9019}" type="parTrans" cxnId="{21498254-B6FE-40F3-902F-A98E998102FF}">
      <dgm:prSet/>
      <dgm:spPr/>
      <dgm:t>
        <a:bodyPr/>
        <a:lstStyle/>
        <a:p>
          <a:endParaRPr lang="pl-PL"/>
        </a:p>
      </dgm:t>
    </dgm:pt>
    <dgm:pt modelId="{5399F296-096B-43D8-8145-9E0B01471AB0}" type="sibTrans" cxnId="{21498254-B6FE-40F3-902F-A98E998102FF}">
      <dgm:prSet/>
      <dgm:spPr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4F82320E-8F94-4716-A339-BF1F83AC4986}" type="pres">
      <dgm:prSet presAssocID="{BC62FCFA-2BB3-421E-8C3A-C92750854852}" presName="Name0" presStyleCnt="0">
        <dgm:presLayoutVars>
          <dgm:chMax val="21"/>
          <dgm:chPref val="21"/>
        </dgm:presLayoutVars>
      </dgm:prSet>
      <dgm:spPr/>
    </dgm:pt>
    <dgm:pt modelId="{228DCBC9-A701-415D-95DE-CFA4469E89E3}" type="pres">
      <dgm:prSet presAssocID="{E2CF71AE-1189-4677-BB32-EBFC9C8D6DA2}" presName="text1" presStyleCnt="0"/>
      <dgm:spPr/>
    </dgm:pt>
    <dgm:pt modelId="{577DFAC6-F9F3-44DA-882A-4A61E5DE4D6C}" type="pres">
      <dgm:prSet presAssocID="{E2CF71AE-1189-4677-BB32-EBFC9C8D6DA2}" presName="textRepeatNode" presStyleLbl="alignNode1" presStyleIdx="0" presStyleCnt="3" custScaleX="107994" custLinFactNeighborX="91142" custLinFactNeighborY="2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BD3137-C012-4E74-8D8A-6EB4D94A2ADB}" type="pres">
      <dgm:prSet presAssocID="{E2CF71AE-1189-4677-BB32-EBFC9C8D6DA2}" presName="textaccent1" presStyleCnt="0"/>
      <dgm:spPr/>
    </dgm:pt>
    <dgm:pt modelId="{91A5CC49-4B3B-4A5A-B987-67AC4E350879}" type="pres">
      <dgm:prSet presAssocID="{E2CF71AE-1189-4677-BB32-EBFC9C8D6DA2}" presName="accentRepeatNode" presStyleLbl="solidAlignAcc1" presStyleIdx="0" presStyleCnt="6"/>
      <dgm:spPr>
        <a:ln>
          <a:noFill/>
        </a:ln>
      </dgm:spPr>
    </dgm:pt>
    <dgm:pt modelId="{C0AF9886-5CEC-416F-9281-E631560A3DD0}" type="pres">
      <dgm:prSet presAssocID="{8E38BF37-EF17-4C20-BE6B-1134F624F3B4}" presName="image1" presStyleCnt="0"/>
      <dgm:spPr/>
    </dgm:pt>
    <dgm:pt modelId="{4DCB6FB4-65A9-47DA-B6B2-C8DEA0CE7FCE}" type="pres">
      <dgm:prSet presAssocID="{8E38BF37-EF17-4C20-BE6B-1134F624F3B4}" presName="imageRepeatNode" presStyleLbl="alignAcc1" presStyleIdx="0" presStyleCnt="3" custScaleX="166011" custScaleY="165019" custLinFactNeighborX="-5740" custLinFactNeighborY="-27962"/>
      <dgm:spPr/>
      <dgm:t>
        <a:bodyPr/>
        <a:lstStyle/>
        <a:p>
          <a:endParaRPr lang="pl-PL"/>
        </a:p>
      </dgm:t>
    </dgm:pt>
    <dgm:pt modelId="{CC51AA91-D442-429A-8F6E-321065A91EBD}" type="pres">
      <dgm:prSet presAssocID="{8E38BF37-EF17-4C20-BE6B-1134F624F3B4}" presName="imageaccent1" presStyleCnt="0"/>
      <dgm:spPr/>
    </dgm:pt>
    <dgm:pt modelId="{B47E5B49-5400-4DD2-A17D-00AACA62BD7E}" type="pres">
      <dgm:prSet presAssocID="{8E38BF37-EF17-4C20-BE6B-1134F624F3B4}" presName="accentRepeatNode" presStyleLbl="solidAlignAcc1" presStyleIdx="1" presStyleCnt="6" custLinFactX="158051" custLinFactY="47532" custLinFactNeighborX="200000" custLinFactNeighborY="100000"/>
      <dgm:spPr>
        <a:ln>
          <a:solidFill>
            <a:schemeClr val="bg1"/>
          </a:solidFill>
        </a:ln>
      </dgm:spPr>
    </dgm:pt>
    <dgm:pt modelId="{B81CC5B4-5950-41C0-9527-97CE3504147D}" type="pres">
      <dgm:prSet presAssocID="{4FB2FAF2-3C91-43CB-83B7-A58E28421A71}" presName="text2" presStyleCnt="0"/>
      <dgm:spPr/>
    </dgm:pt>
    <dgm:pt modelId="{58207921-8FF4-45AE-BF14-52912685F150}" type="pres">
      <dgm:prSet presAssocID="{4FB2FAF2-3C91-43CB-83B7-A58E28421A71}" presName="textRepeatNode" presStyleLbl="alignNode1" presStyleIdx="1" presStyleCnt="3" custLinFactNeighborX="-46181" custLinFactNeighborY="-60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5E29A-2292-4290-8BF3-F4D53F540FCE}" type="pres">
      <dgm:prSet presAssocID="{4FB2FAF2-3C91-43CB-83B7-A58E28421A71}" presName="textaccent2" presStyleCnt="0"/>
      <dgm:spPr/>
    </dgm:pt>
    <dgm:pt modelId="{AFAE33B3-FFD6-4470-A4E9-449C1C199F10}" type="pres">
      <dgm:prSet presAssocID="{4FB2FAF2-3C91-43CB-83B7-A58E28421A71}" presName="accentRepeatNode" presStyleLbl="solidAlignAcc1" presStyleIdx="2" presStyleCnt="6" custLinFactX="-500000" custLinFactNeighborX="-537047" custLinFactNeighborY="-47211"/>
      <dgm:spPr>
        <a:ln>
          <a:solidFill>
            <a:schemeClr val="bg1"/>
          </a:solidFill>
        </a:ln>
      </dgm:spPr>
    </dgm:pt>
    <dgm:pt modelId="{5962BE6F-48D1-4FE7-8E2C-C9E00280DFA1}" type="pres">
      <dgm:prSet presAssocID="{42C22EC5-D827-4B8B-8444-39686F13ECF0}" presName="image2" presStyleCnt="0"/>
      <dgm:spPr/>
    </dgm:pt>
    <dgm:pt modelId="{3CD247C4-2A13-455E-BF29-3D36C1FF394D}" type="pres">
      <dgm:prSet presAssocID="{42C22EC5-D827-4B8B-8444-39686F13ECF0}" presName="imageRepeatNode" presStyleLbl="alignAcc1" presStyleIdx="1" presStyleCnt="3" custScaleX="27881" custScaleY="29783" custLinFactNeighborX="1018" custLinFactNeighborY="-28788"/>
      <dgm:spPr/>
      <dgm:t>
        <a:bodyPr/>
        <a:lstStyle/>
        <a:p>
          <a:endParaRPr lang="pl-PL"/>
        </a:p>
      </dgm:t>
    </dgm:pt>
    <dgm:pt modelId="{AB810467-9DBA-4F91-894F-6EEB25771386}" type="pres">
      <dgm:prSet presAssocID="{42C22EC5-D827-4B8B-8444-39686F13ECF0}" presName="imageaccent2" presStyleCnt="0"/>
      <dgm:spPr/>
    </dgm:pt>
    <dgm:pt modelId="{3292C12F-84A4-445D-A899-5B9564CC61F5}" type="pres">
      <dgm:prSet presAssocID="{42C22EC5-D827-4B8B-8444-39686F13ECF0}" presName="accentRepeatNode" presStyleLbl="solidAlignAcc1" presStyleIdx="3" presStyleCnt="6" custLinFactX="32801" custLinFactY="-100000" custLinFactNeighborX="100000" custLinFactNeighborY="-187299"/>
      <dgm:spPr>
        <a:ln>
          <a:solidFill>
            <a:schemeClr val="bg1"/>
          </a:solidFill>
        </a:ln>
      </dgm:spPr>
    </dgm:pt>
    <dgm:pt modelId="{5FC9291A-8E89-4526-B56A-6C76BDD2026B}" type="pres">
      <dgm:prSet presAssocID="{E796B57F-1681-4237-9247-8AD460683560}" presName="text3" presStyleCnt="0"/>
      <dgm:spPr/>
    </dgm:pt>
    <dgm:pt modelId="{758E88BC-1CC8-472B-9C07-374765A57809}" type="pres">
      <dgm:prSet presAssocID="{E796B57F-1681-4237-9247-8AD460683560}" presName="textRepeatNode" presStyleLbl="alignNode1" presStyleIdx="2" presStyleCnt="3" custLinFactX="55901" custLinFactNeighborX="100000" custLinFactNeighborY="-6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836E08-B5B5-45B3-B96C-C5E7591974B6}" type="pres">
      <dgm:prSet presAssocID="{E796B57F-1681-4237-9247-8AD460683560}" presName="textaccent3" presStyleCnt="0"/>
      <dgm:spPr/>
    </dgm:pt>
    <dgm:pt modelId="{01D9EF83-FF8D-43DE-B67D-84039D871295}" type="pres">
      <dgm:prSet presAssocID="{E796B57F-1681-4237-9247-8AD460683560}" presName="accentRepeatNode" presStyleLbl="solidAlignAcc1" presStyleIdx="4" presStyleCnt="6" custLinFactX="-796963" custLinFactY="800000" custLinFactNeighborX="-800000" custLinFactNeighborY="803579"/>
      <dgm:spPr>
        <a:ln>
          <a:noFill/>
        </a:ln>
      </dgm:spPr>
    </dgm:pt>
    <dgm:pt modelId="{16F05B39-5380-4466-B245-FCC0E7F21910}" type="pres">
      <dgm:prSet presAssocID="{5399F296-096B-43D8-8145-9E0B01471AB0}" presName="image3" presStyleCnt="0"/>
      <dgm:spPr/>
    </dgm:pt>
    <dgm:pt modelId="{247F9E44-4E23-45AD-BD6D-0B6EF02545CF}" type="pres">
      <dgm:prSet presAssocID="{5399F296-096B-43D8-8145-9E0B01471AB0}" presName="imageRepeatNode" presStyleLbl="alignAcc1" presStyleIdx="2" presStyleCnt="3" custFlipHor="1" custScaleX="6946" custScaleY="3631" custLinFactY="38287" custLinFactNeighborX="89497" custLinFactNeighborY="100000"/>
      <dgm:spPr/>
      <dgm:t>
        <a:bodyPr/>
        <a:lstStyle/>
        <a:p>
          <a:endParaRPr lang="pl-PL"/>
        </a:p>
      </dgm:t>
    </dgm:pt>
    <dgm:pt modelId="{0FC0EFE2-1464-4843-A4E1-D42D7A4FBAD4}" type="pres">
      <dgm:prSet presAssocID="{5399F296-096B-43D8-8145-9E0B01471AB0}" presName="imageaccent3" presStyleCnt="0"/>
      <dgm:spPr/>
    </dgm:pt>
    <dgm:pt modelId="{8DAECBC5-715A-4EB4-A84F-DA00CC6E4642}" type="pres">
      <dgm:prSet presAssocID="{5399F296-096B-43D8-8145-9E0B01471AB0}" presName="accentRepeatNode" presStyleLbl="solidAlignAcc1" presStyleIdx="5" presStyleCnt="6" custLinFactX="-600000" custLinFactY="-393905" custLinFactNeighborX="-684170" custLinFactNeighborY="-400000"/>
      <dgm:spPr>
        <a:ln>
          <a:noFill/>
        </a:ln>
      </dgm:spPr>
    </dgm:pt>
  </dgm:ptLst>
  <dgm:cxnLst>
    <dgm:cxn modelId="{DFC77062-0B57-4D52-9DBA-1D253D9CDBA5}" type="presOf" srcId="{8E38BF37-EF17-4C20-BE6B-1134F624F3B4}" destId="{4DCB6FB4-65A9-47DA-B6B2-C8DEA0CE7FCE}" srcOrd="0" destOrd="0" presId="urn:microsoft.com/office/officeart/2008/layout/HexagonCluster"/>
    <dgm:cxn modelId="{9AD57795-C9D8-4556-BE07-6CD82A7B276A}" type="presOf" srcId="{E2CF71AE-1189-4677-BB32-EBFC9C8D6DA2}" destId="{577DFAC6-F9F3-44DA-882A-4A61E5DE4D6C}" srcOrd="0" destOrd="0" presId="urn:microsoft.com/office/officeart/2008/layout/HexagonCluster"/>
    <dgm:cxn modelId="{FC6D567E-48B9-46E6-834A-1F7A3F32C887}" srcId="{BC62FCFA-2BB3-421E-8C3A-C92750854852}" destId="{4FB2FAF2-3C91-43CB-83B7-A58E28421A71}" srcOrd="1" destOrd="0" parTransId="{7AA3ED7F-8B46-4AC2-B3DF-F25C4E79BD9C}" sibTransId="{42C22EC5-D827-4B8B-8444-39686F13ECF0}"/>
    <dgm:cxn modelId="{C720772A-FC5E-4CAD-9973-E8B88B7EBB1E}" type="presOf" srcId="{42C22EC5-D827-4B8B-8444-39686F13ECF0}" destId="{3CD247C4-2A13-455E-BF29-3D36C1FF394D}" srcOrd="0" destOrd="0" presId="urn:microsoft.com/office/officeart/2008/layout/HexagonCluster"/>
    <dgm:cxn modelId="{21498254-B6FE-40F3-902F-A98E998102FF}" srcId="{BC62FCFA-2BB3-421E-8C3A-C92750854852}" destId="{E796B57F-1681-4237-9247-8AD460683560}" srcOrd="2" destOrd="0" parTransId="{A54D14CF-3567-46E9-AD19-5A1E833A9019}" sibTransId="{5399F296-096B-43D8-8145-9E0B01471AB0}"/>
    <dgm:cxn modelId="{EFBA9D86-2FA8-4368-8D12-8CDFB08AB456}" type="presOf" srcId="{E796B57F-1681-4237-9247-8AD460683560}" destId="{758E88BC-1CC8-472B-9C07-374765A57809}" srcOrd="0" destOrd="0" presId="urn:microsoft.com/office/officeart/2008/layout/HexagonCluster"/>
    <dgm:cxn modelId="{C32709FA-2D2B-489E-A586-A48D1A4FDD02}" type="presOf" srcId="{4FB2FAF2-3C91-43CB-83B7-A58E28421A71}" destId="{58207921-8FF4-45AE-BF14-52912685F150}" srcOrd="0" destOrd="0" presId="urn:microsoft.com/office/officeart/2008/layout/HexagonCluster"/>
    <dgm:cxn modelId="{BAC9220B-BDE5-40B1-85A2-2120F3DC62FB}" type="presOf" srcId="{BC62FCFA-2BB3-421E-8C3A-C92750854852}" destId="{4F82320E-8F94-4716-A339-BF1F83AC4986}" srcOrd="0" destOrd="0" presId="urn:microsoft.com/office/officeart/2008/layout/HexagonCluster"/>
    <dgm:cxn modelId="{00FE7442-F7C1-4650-A996-282A90151E6D}" type="presOf" srcId="{5399F296-096B-43D8-8145-9E0B01471AB0}" destId="{247F9E44-4E23-45AD-BD6D-0B6EF02545CF}" srcOrd="0" destOrd="0" presId="urn:microsoft.com/office/officeart/2008/layout/HexagonCluster"/>
    <dgm:cxn modelId="{A4156B94-41B7-4CC3-AFD4-4DFE08476FAE}" srcId="{BC62FCFA-2BB3-421E-8C3A-C92750854852}" destId="{E2CF71AE-1189-4677-BB32-EBFC9C8D6DA2}" srcOrd="0" destOrd="0" parTransId="{3614136F-6188-4ADF-90FD-85E494F524CE}" sibTransId="{8E38BF37-EF17-4C20-BE6B-1134F624F3B4}"/>
    <dgm:cxn modelId="{8844931A-CC96-4135-810A-8E7CA6E43023}" type="presParOf" srcId="{4F82320E-8F94-4716-A339-BF1F83AC4986}" destId="{228DCBC9-A701-415D-95DE-CFA4469E89E3}" srcOrd="0" destOrd="0" presId="urn:microsoft.com/office/officeart/2008/layout/HexagonCluster"/>
    <dgm:cxn modelId="{BEC5488A-F981-499E-BB4D-5AE85F1ACC7E}" type="presParOf" srcId="{228DCBC9-A701-415D-95DE-CFA4469E89E3}" destId="{577DFAC6-F9F3-44DA-882A-4A61E5DE4D6C}" srcOrd="0" destOrd="0" presId="urn:microsoft.com/office/officeart/2008/layout/HexagonCluster"/>
    <dgm:cxn modelId="{6CAC1533-BE00-4EC1-99BD-0A672599F2F3}" type="presParOf" srcId="{4F82320E-8F94-4716-A339-BF1F83AC4986}" destId="{EABD3137-C012-4E74-8D8A-6EB4D94A2ADB}" srcOrd="1" destOrd="0" presId="urn:microsoft.com/office/officeart/2008/layout/HexagonCluster"/>
    <dgm:cxn modelId="{7A3644DD-4469-47C9-AA8E-912A0899065B}" type="presParOf" srcId="{EABD3137-C012-4E74-8D8A-6EB4D94A2ADB}" destId="{91A5CC49-4B3B-4A5A-B987-67AC4E350879}" srcOrd="0" destOrd="0" presId="urn:microsoft.com/office/officeart/2008/layout/HexagonCluster"/>
    <dgm:cxn modelId="{80D9D720-C13E-47D6-875D-0F9813F69103}" type="presParOf" srcId="{4F82320E-8F94-4716-A339-BF1F83AC4986}" destId="{C0AF9886-5CEC-416F-9281-E631560A3DD0}" srcOrd="2" destOrd="0" presId="urn:microsoft.com/office/officeart/2008/layout/HexagonCluster"/>
    <dgm:cxn modelId="{2488A90B-375D-4040-A754-8CCDCD0D7184}" type="presParOf" srcId="{C0AF9886-5CEC-416F-9281-E631560A3DD0}" destId="{4DCB6FB4-65A9-47DA-B6B2-C8DEA0CE7FCE}" srcOrd="0" destOrd="0" presId="urn:microsoft.com/office/officeart/2008/layout/HexagonCluster"/>
    <dgm:cxn modelId="{5699FCA5-F68D-4A5C-9C52-4A60949C68C5}" type="presParOf" srcId="{4F82320E-8F94-4716-A339-BF1F83AC4986}" destId="{CC51AA91-D442-429A-8F6E-321065A91EBD}" srcOrd="3" destOrd="0" presId="urn:microsoft.com/office/officeart/2008/layout/HexagonCluster"/>
    <dgm:cxn modelId="{6868A42B-5AC8-4D1E-87E5-4984BDAF6296}" type="presParOf" srcId="{CC51AA91-D442-429A-8F6E-321065A91EBD}" destId="{B47E5B49-5400-4DD2-A17D-00AACA62BD7E}" srcOrd="0" destOrd="0" presId="urn:microsoft.com/office/officeart/2008/layout/HexagonCluster"/>
    <dgm:cxn modelId="{B0D8CDF0-8343-468F-9944-F144251BD702}" type="presParOf" srcId="{4F82320E-8F94-4716-A339-BF1F83AC4986}" destId="{B81CC5B4-5950-41C0-9527-97CE3504147D}" srcOrd="4" destOrd="0" presId="urn:microsoft.com/office/officeart/2008/layout/HexagonCluster"/>
    <dgm:cxn modelId="{69C55456-10B4-4C87-8200-FEB4D8EE2AEB}" type="presParOf" srcId="{B81CC5B4-5950-41C0-9527-97CE3504147D}" destId="{58207921-8FF4-45AE-BF14-52912685F150}" srcOrd="0" destOrd="0" presId="urn:microsoft.com/office/officeart/2008/layout/HexagonCluster"/>
    <dgm:cxn modelId="{8A83F866-E381-43DF-AB80-D2CCCF96B16F}" type="presParOf" srcId="{4F82320E-8F94-4716-A339-BF1F83AC4986}" destId="{0A15E29A-2292-4290-8BF3-F4D53F540FCE}" srcOrd="5" destOrd="0" presId="urn:microsoft.com/office/officeart/2008/layout/HexagonCluster"/>
    <dgm:cxn modelId="{C23FCE0B-1382-4C99-9694-327EBDD0E6B2}" type="presParOf" srcId="{0A15E29A-2292-4290-8BF3-F4D53F540FCE}" destId="{AFAE33B3-FFD6-4470-A4E9-449C1C199F10}" srcOrd="0" destOrd="0" presId="urn:microsoft.com/office/officeart/2008/layout/HexagonCluster"/>
    <dgm:cxn modelId="{3F5FB433-9540-47CA-BEA4-6967062A4BDF}" type="presParOf" srcId="{4F82320E-8F94-4716-A339-BF1F83AC4986}" destId="{5962BE6F-48D1-4FE7-8E2C-C9E00280DFA1}" srcOrd="6" destOrd="0" presId="urn:microsoft.com/office/officeart/2008/layout/HexagonCluster"/>
    <dgm:cxn modelId="{A16BE13D-C8C8-469E-A1A0-C5D2EC17E39B}" type="presParOf" srcId="{5962BE6F-48D1-4FE7-8E2C-C9E00280DFA1}" destId="{3CD247C4-2A13-455E-BF29-3D36C1FF394D}" srcOrd="0" destOrd="0" presId="urn:microsoft.com/office/officeart/2008/layout/HexagonCluster"/>
    <dgm:cxn modelId="{4E37E40F-1488-45AF-BC4C-61506B88CF4B}" type="presParOf" srcId="{4F82320E-8F94-4716-A339-BF1F83AC4986}" destId="{AB810467-9DBA-4F91-894F-6EEB25771386}" srcOrd="7" destOrd="0" presId="urn:microsoft.com/office/officeart/2008/layout/HexagonCluster"/>
    <dgm:cxn modelId="{3E4459A1-876F-4B59-BCF4-35F1C98B4B65}" type="presParOf" srcId="{AB810467-9DBA-4F91-894F-6EEB25771386}" destId="{3292C12F-84A4-445D-A899-5B9564CC61F5}" srcOrd="0" destOrd="0" presId="urn:microsoft.com/office/officeart/2008/layout/HexagonCluster"/>
    <dgm:cxn modelId="{9E980336-92EB-473F-A5F2-EA7F627D869F}" type="presParOf" srcId="{4F82320E-8F94-4716-A339-BF1F83AC4986}" destId="{5FC9291A-8E89-4526-B56A-6C76BDD2026B}" srcOrd="8" destOrd="0" presId="urn:microsoft.com/office/officeart/2008/layout/HexagonCluster"/>
    <dgm:cxn modelId="{4B4D94A2-ADEF-4291-B2A8-51ADB07A0F85}" type="presParOf" srcId="{5FC9291A-8E89-4526-B56A-6C76BDD2026B}" destId="{758E88BC-1CC8-472B-9C07-374765A57809}" srcOrd="0" destOrd="0" presId="urn:microsoft.com/office/officeart/2008/layout/HexagonCluster"/>
    <dgm:cxn modelId="{832DD4D9-4C4D-4ED5-84FD-E572C83D893C}" type="presParOf" srcId="{4F82320E-8F94-4716-A339-BF1F83AC4986}" destId="{2E836E08-B5B5-45B3-B96C-C5E7591974B6}" srcOrd="9" destOrd="0" presId="urn:microsoft.com/office/officeart/2008/layout/HexagonCluster"/>
    <dgm:cxn modelId="{823D3EF5-68E2-49FA-B98E-13F97F0BE243}" type="presParOf" srcId="{2E836E08-B5B5-45B3-B96C-C5E7591974B6}" destId="{01D9EF83-FF8D-43DE-B67D-84039D871295}" srcOrd="0" destOrd="0" presId="urn:microsoft.com/office/officeart/2008/layout/HexagonCluster"/>
    <dgm:cxn modelId="{6C06C44D-0DCA-4EF4-91DD-30669B207AFE}" type="presParOf" srcId="{4F82320E-8F94-4716-A339-BF1F83AC4986}" destId="{16F05B39-5380-4466-B245-FCC0E7F21910}" srcOrd="10" destOrd="0" presId="urn:microsoft.com/office/officeart/2008/layout/HexagonCluster"/>
    <dgm:cxn modelId="{CC41BB6E-C6C9-4786-BF40-F8BD8BAF73F9}" type="presParOf" srcId="{16F05B39-5380-4466-B245-FCC0E7F21910}" destId="{247F9E44-4E23-45AD-BD6D-0B6EF02545CF}" srcOrd="0" destOrd="0" presId="urn:microsoft.com/office/officeart/2008/layout/HexagonCluster"/>
    <dgm:cxn modelId="{A0A81853-247F-4359-B989-362B37E15DDC}" type="presParOf" srcId="{4F82320E-8F94-4716-A339-BF1F83AC4986}" destId="{0FC0EFE2-1464-4843-A4E1-D42D7A4FBAD4}" srcOrd="11" destOrd="0" presId="urn:microsoft.com/office/officeart/2008/layout/HexagonCluster"/>
    <dgm:cxn modelId="{39B352C0-4BC7-4568-9D1C-761C7B9F5700}" type="presParOf" srcId="{0FC0EFE2-1464-4843-A4E1-D42D7A4FBAD4}" destId="{8DAECBC5-715A-4EB4-A84F-DA00CC6E464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2FCFA-2BB3-421E-8C3A-C9275085485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2CF71AE-1189-4677-BB32-EBFC9C8D6DA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DODATKI </a:t>
          </a:r>
        </a:p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ENERGETYCZNE</a:t>
          </a:r>
        </a:p>
        <a:p>
          <a:r>
            <a:rPr lang="pl-PL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567 rodzin </a:t>
          </a:r>
          <a:endParaRPr lang="pl-PL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14136F-6188-4ADF-90FD-85E494F524CE}" type="parTrans" cxnId="{A4156B94-41B7-4CC3-AFD4-4DFE08476FAE}">
      <dgm:prSet/>
      <dgm:spPr/>
      <dgm:t>
        <a:bodyPr/>
        <a:lstStyle/>
        <a:p>
          <a:endParaRPr lang="pl-PL"/>
        </a:p>
      </dgm:t>
    </dgm:pt>
    <dgm:pt modelId="{8E38BF37-EF17-4C20-BE6B-1134F624F3B4}" type="sibTrans" cxnId="{A4156B94-41B7-4CC3-AFD4-4DFE08476FA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FB2FAF2-3C91-43CB-83B7-A58E28421A71}">
      <dgm:prSet custT="1"/>
      <dgm:spPr/>
      <dgm:t>
        <a:bodyPr/>
        <a:lstStyle/>
        <a:p>
          <a:endParaRPr lang="pl-PL" sz="900" dirty="0" smtClean="0"/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DODATKI MIESZKANIOWE</a:t>
          </a:r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873  </a:t>
          </a:r>
        </a:p>
        <a:p>
          <a:r>
            <a:rPr lang="pl-PL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rodzin</a:t>
          </a:r>
          <a:endParaRPr lang="pl-PL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A3ED7F-8B46-4AC2-B3DF-F25C4E79BD9C}" type="parTrans" cxnId="{FC6D567E-48B9-46E6-834A-1F7A3F32C887}">
      <dgm:prSet/>
      <dgm:spPr/>
      <dgm:t>
        <a:bodyPr/>
        <a:lstStyle/>
        <a:p>
          <a:endParaRPr lang="pl-PL"/>
        </a:p>
      </dgm:t>
    </dgm:pt>
    <dgm:pt modelId="{42C22EC5-D827-4B8B-8444-39686F13ECF0}" type="sibTrans" cxnId="{FC6D567E-48B9-46E6-834A-1F7A3F32C887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4F82320E-8F94-4716-A339-BF1F83AC4986}" type="pres">
      <dgm:prSet presAssocID="{BC62FCFA-2BB3-421E-8C3A-C92750854852}" presName="Name0" presStyleCnt="0">
        <dgm:presLayoutVars>
          <dgm:chMax val="21"/>
          <dgm:chPref val="21"/>
        </dgm:presLayoutVars>
      </dgm:prSet>
      <dgm:spPr/>
    </dgm:pt>
    <dgm:pt modelId="{228DCBC9-A701-415D-95DE-CFA4469E89E3}" type="pres">
      <dgm:prSet presAssocID="{E2CF71AE-1189-4677-BB32-EBFC9C8D6DA2}" presName="text1" presStyleCnt="0"/>
      <dgm:spPr/>
    </dgm:pt>
    <dgm:pt modelId="{577DFAC6-F9F3-44DA-882A-4A61E5DE4D6C}" type="pres">
      <dgm:prSet presAssocID="{E2CF71AE-1189-4677-BB32-EBFC9C8D6DA2}" presName="textRepeatNode" presStyleLbl="alignNode1" presStyleIdx="0" presStyleCnt="2" custScaleX="107994" custLinFactX="10899" custLinFactNeighborX="100000" custLinFactNeighborY="-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BD3137-C012-4E74-8D8A-6EB4D94A2ADB}" type="pres">
      <dgm:prSet presAssocID="{E2CF71AE-1189-4677-BB32-EBFC9C8D6DA2}" presName="textaccent1" presStyleCnt="0"/>
      <dgm:spPr/>
    </dgm:pt>
    <dgm:pt modelId="{91A5CC49-4B3B-4A5A-B987-67AC4E350879}" type="pres">
      <dgm:prSet presAssocID="{E2CF71AE-1189-4677-BB32-EBFC9C8D6DA2}" presName="accentRepeatNode" presStyleLbl="solidAlignAcc1" presStyleIdx="0" presStyleCnt="4"/>
      <dgm:spPr>
        <a:ln>
          <a:noFill/>
        </a:ln>
      </dgm:spPr>
    </dgm:pt>
    <dgm:pt modelId="{C0AF9886-5CEC-416F-9281-E631560A3DD0}" type="pres">
      <dgm:prSet presAssocID="{8E38BF37-EF17-4C20-BE6B-1134F624F3B4}" presName="image1" presStyleCnt="0"/>
      <dgm:spPr/>
    </dgm:pt>
    <dgm:pt modelId="{4DCB6FB4-65A9-47DA-B6B2-C8DEA0CE7FCE}" type="pres">
      <dgm:prSet presAssocID="{8E38BF37-EF17-4C20-BE6B-1134F624F3B4}" presName="imageRepeatNode" presStyleLbl="alignAcc1" presStyleIdx="0" presStyleCnt="2" custScaleX="147955" custScaleY="164892" custLinFactNeighborX="-33866" custLinFactNeighborY="-2550"/>
      <dgm:spPr/>
      <dgm:t>
        <a:bodyPr/>
        <a:lstStyle/>
        <a:p>
          <a:endParaRPr lang="pl-PL"/>
        </a:p>
      </dgm:t>
    </dgm:pt>
    <dgm:pt modelId="{CC51AA91-D442-429A-8F6E-321065A91EBD}" type="pres">
      <dgm:prSet presAssocID="{8E38BF37-EF17-4C20-BE6B-1134F624F3B4}" presName="imageaccent1" presStyleCnt="0"/>
      <dgm:spPr/>
    </dgm:pt>
    <dgm:pt modelId="{B47E5B49-5400-4DD2-A17D-00AACA62BD7E}" type="pres">
      <dgm:prSet presAssocID="{8E38BF37-EF17-4C20-BE6B-1134F624F3B4}" presName="accentRepeatNode" presStyleLbl="solidAlignAcc1" presStyleIdx="1" presStyleCnt="4" custLinFactX="100000" custLinFactY="206925" custLinFactNeighborX="144319" custLinFactNeighborY="300000"/>
      <dgm:spPr>
        <a:ln>
          <a:solidFill>
            <a:schemeClr val="bg1"/>
          </a:solidFill>
        </a:ln>
      </dgm:spPr>
    </dgm:pt>
    <dgm:pt modelId="{83D007A2-E747-46B3-8B8C-1B275698CE34}" type="pres">
      <dgm:prSet presAssocID="{4FB2FAF2-3C91-43CB-83B7-A58E28421A71}" presName="text2" presStyleCnt="0"/>
      <dgm:spPr/>
    </dgm:pt>
    <dgm:pt modelId="{58207921-8FF4-45AE-BF14-52912685F150}" type="pres">
      <dgm:prSet presAssocID="{4FB2FAF2-3C91-43CB-83B7-A58E28421A71}" presName="textRepeatNode" presStyleLbl="alignNode1" presStyleIdx="1" presStyleCnt="2" custLinFactNeighborX="-54720" custLinFactNeighborY="-34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08B440-EEB0-43CA-B535-54194D5E3A0D}" type="pres">
      <dgm:prSet presAssocID="{4FB2FAF2-3C91-43CB-83B7-A58E28421A71}" presName="textaccent2" presStyleCnt="0"/>
      <dgm:spPr/>
    </dgm:pt>
    <dgm:pt modelId="{AFAE33B3-FFD6-4470-A4E9-449C1C199F10}" type="pres">
      <dgm:prSet presAssocID="{4FB2FAF2-3C91-43CB-83B7-A58E28421A71}" presName="accentRepeatNode" presStyleLbl="solidAlignAcc1" presStyleIdx="2" presStyleCnt="4" custLinFactX="100000" custLinFactY="-307305" custLinFactNeighborX="155357" custLinFactNeighborY="-400000"/>
      <dgm:spPr>
        <a:ln>
          <a:solidFill>
            <a:schemeClr val="bg1"/>
          </a:solidFill>
        </a:ln>
      </dgm:spPr>
    </dgm:pt>
    <dgm:pt modelId="{B6624B02-2F9F-4655-BFA0-95D0A3BA7B52}" type="pres">
      <dgm:prSet presAssocID="{42C22EC5-D827-4B8B-8444-39686F13ECF0}" presName="image2" presStyleCnt="0"/>
      <dgm:spPr/>
    </dgm:pt>
    <dgm:pt modelId="{3CD247C4-2A13-455E-BF29-3D36C1FF394D}" type="pres">
      <dgm:prSet presAssocID="{42C22EC5-D827-4B8B-8444-39686F13ECF0}" presName="imageRepeatNode" presStyleLbl="alignAcc1" presStyleIdx="1" presStyleCnt="2" custScaleX="27881" custScaleY="29783" custLinFactY="-15633" custLinFactNeighborX="-24946" custLinFactNeighborY="-100000"/>
      <dgm:spPr/>
      <dgm:t>
        <a:bodyPr/>
        <a:lstStyle/>
        <a:p>
          <a:endParaRPr lang="pl-PL"/>
        </a:p>
      </dgm:t>
    </dgm:pt>
    <dgm:pt modelId="{92932B46-59D3-4968-84EA-DBA74463AE23}" type="pres">
      <dgm:prSet presAssocID="{42C22EC5-D827-4B8B-8444-39686F13ECF0}" presName="imageaccent2" presStyleCnt="0"/>
      <dgm:spPr/>
    </dgm:pt>
    <dgm:pt modelId="{3292C12F-84A4-445D-A899-5B9564CC61F5}" type="pres">
      <dgm:prSet presAssocID="{42C22EC5-D827-4B8B-8444-39686F13ECF0}" presName="accentRepeatNode" presStyleLbl="solidAlignAcc1" presStyleIdx="3" presStyleCnt="4" custLinFactX="100000" custLinFactY="-400000" custLinFactNeighborX="135226" custLinFactNeighborY="-440705"/>
      <dgm:spPr>
        <a:ln>
          <a:solidFill>
            <a:schemeClr val="bg1"/>
          </a:solidFill>
        </a:ln>
      </dgm:spPr>
    </dgm:pt>
  </dgm:ptLst>
  <dgm:cxnLst>
    <dgm:cxn modelId="{42312F04-6D06-494B-9A78-219EEB5F59F4}" type="presOf" srcId="{BC62FCFA-2BB3-421E-8C3A-C92750854852}" destId="{4F82320E-8F94-4716-A339-BF1F83AC4986}" srcOrd="0" destOrd="0" presId="urn:microsoft.com/office/officeart/2008/layout/HexagonCluster"/>
    <dgm:cxn modelId="{FC6D567E-48B9-46E6-834A-1F7A3F32C887}" srcId="{BC62FCFA-2BB3-421E-8C3A-C92750854852}" destId="{4FB2FAF2-3C91-43CB-83B7-A58E28421A71}" srcOrd="1" destOrd="0" parTransId="{7AA3ED7F-8B46-4AC2-B3DF-F25C4E79BD9C}" sibTransId="{42C22EC5-D827-4B8B-8444-39686F13ECF0}"/>
    <dgm:cxn modelId="{33D54C14-0C53-4506-AE5A-5FF0C8F26093}" type="presOf" srcId="{E2CF71AE-1189-4677-BB32-EBFC9C8D6DA2}" destId="{577DFAC6-F9F3-44DA-882A-4A61E5DE4D6C}" srcOrd="0" destOrd="0" presId="urn:microsoft.com/office/officeart/2008/layout/HexagonCluster"/>
    <dgm:cxn modelId="{0202F458-DCEA-43D1-94B5-3F25C9BC4C8F}" type="presOf" srcId="{4FB2FAF2-3C91-43CB-83B7-A58E28421A71}" destId="{58207921-8FF4-45AE-BF14-52912685F150}" srcOrd="0" destOrd="0" presId="urn:microsoft.com/office/officeart/2008/layout/HexagonCluster"/>
    <dgm:cxn modelId="{05188BCA-1396-48A9-8B4E-D6D1582285F8}" type="presOf" srcId="{42C22EC5-D827-4B8B-8444-39686F13ECF0}" destId="{3CD247C4-2A13-455E-BF29-3D36C1FF394D}" srcOrd="0" destOrd="0" presId="urn:microsoft.com/office/officeart/2008/layout/HexagonCluster"/>
    <dgm:cxn modelId="{1C6B8C0F-46F7-40EE-95CD-6CE3D4996306}" type="presOf" srcId="{8E38BF37-EF17-4C20-BE6B-1134F624F3B4}" destId="{4DCB6FB4-65A9-47DA-B6B2-C8DEA0CE7FCE}" srcOrd="0" destOrd="0" presId="urn:microsoft.com/office/officeart/2008/layout/HexagonCluster"/>
    <dgm:cxn modelId="{A4156B94-41B7-4CC3-AFD4-4DFE08476FAE}" srcId="{BC62FCFA-2BB3-421E-8C3A-C92750854852}" destId="{E2CF71AE-1189-4677-BB32-EBFC9C8D6DA2}" srcOrd="0" destOrd="0" parTransId="{3614136F-6188-4ADF-90FD-85E494F524CE}" sibTransId="{8E38BF37-EF17-4C20-BE6B-1134F624F3B4}"/>
    <dgm:cxn modelId="{50B83CA5-C68C-4A63-82E4-4AE6471E08D0}" type="presParOf" srcId="{4F82320E-8F94-4716-A339-BF1F83AC4986}" destId="{228DCBC9-A701-415D-95DE-CFA4469E89E3}" srcOrd="0" destOrd="0" presId="urn:microsoft.com/office/officeart/2008/layout/HexagonCluster"/>
    <dgm:cxn modelId="{777DE29A-A838-4E3D-AD36-215AB33400F2}" type="presParOf" srcId="{228DCBC9-A701-415D-95DE-CFA4469E89E3}" destId="{577DFAC6-F9F3-44DA-882A-4A61E5DE4D6C}" srcOrd="0" destOrd="0" presId="urn:microsoft.com/office/officeart/2008/layout/HexagonCluster"/>
    <dgm:cxn modelId="{BE7E1B54-F2CF-4EDC-B7F0-7CB2A25E6A76}" type="presParOf" srcId="{4F82320E-8F94-4716-A339-BF1F83AC4986}" destId="{EABD3137-C012-4E74-8D8A-6EB4D94A2ADB}" srcOrd="1" destOrd="0" presId="urn:microsoft.com/office/officeart/2008/layout/HexagonCluster"/>
    <dgm:cxn modelId="{68EE2A65-AF04-4986-9E9F-C3DA9B4F0D36}" type="presParOf" srcId="{EABD3137-C012-4E74-8D8A-6EB4D94A2ADB}" destId="{91A5CC49-4B3B-4A5A-B987-67AC4E350879}" srcOrd="0" destOrd="0" presId="urn:microsoft.com/office/officeart/2008/layout/HexagonCluster"/>
    <dgm:cxn modelId="{9C7A59B0-F5B8-46ED-B8A5-B5A547005ACF}" type="presParOf" srcId="{4F82320E-8F94-4716-A339-BF1F83AC4986}" destId="{C0AF9886-5CEC-416F-9281-E631560A3DD0}" srcOrd="2" destOrd="0" presId="urn:microsoft.com/office/officeart/2008/layout/HexagonCluster"/>
    <dgm:cxn modelId="{B2739609-2039-4263-8E45-AE4A12B7B933}" type="presParOf" srcId="{C0AF9886-5CEC-416F-9281-E631560A3DD0}" destId="{4DCB6FB4-65A9-47DA-B6B2-C8DEA0CE7FCE}" srcOrd="0" destOrd="0" presId="urn:microsoft.com/office/officeart/2008/layout/HexagonCluster"/>
    <dgm:cxn modelId="{7D053776-ADA3-4F9A-9D00-212D4F9AF8B7}" type="presParOf" srcId="{4F82320E-8F94-4716-A339-BF1F83AC4986}" destId="{CC51AA91-D442-429A-8F6E-321065A91EBD}" srcOrd="3" destOrd="0" presId="urn:microsoft.com/office/officeart/2008/layout/HexagonCluster"/>
    <dgm:cxn modelId="{19ECC51D-EEE8-4C10-8714-3F846E3597D6}" type="presParOf" srcId="{CC51AA91-D442-429A-8F6E-321065A91EBD}" destId="{B47E5B49-5400-4DD2-A17D-00AACA62BD7E}" srcOrd="0" destOrd="0" presId="urn:microsoft.com/office/officeart/2008/layout/HexagonCluster"/>
    <dgm:cxn modelId="{D7CFAF1B-5DB6-4BC8-99A7-991CFCA94894}" type="presParOf" srcId="{4F82320E-8F94-4716-A339-BF1F83AC4986}" destId="{83D007A2-E747-46B3-8B8C-1B275698CE34}" srcOrd="4" destOrd="0" presId="urn:microsoft.com/office/officeart/2008/layout/HexagonCluster"/>
    <dgm:cxn modelId="{1AFDD87E-497C-4DE2-9BC1-2455314F1C6D}" type="presParOf" srcId="{83D007A2-E747-46B3-8B8C-1B275698CE34}" destId="{58207921-8FF4-45AE-BF14-52912685F150}" srcOrd="0" destOrd="0" presId="urn:microsoft.com/office/officeart/2008/layout/HexagonCluster"/>
    <dgm:cxn modelId="{167C5C4C-0E9B-40A1-8FFB-DF8AEB758494}" type="presParOf" srcId="{4F82320E-8F94-4716-A339-BF1F83AC4986}" destId="{1B08B440-EEB0-43CA-B535-54194D5E3A0D}" srcOrd="5" destOrd="0" presId="urn:microsoft.com/office/officeart/2008/layout/HexagonCluster"/>
    <dgm:cxn modelId="{015D4439-31AF-4188-9674-C6D4432B097E}" type="presParOf" srcId="{1B08B440-EEB0-43CA-B535-54194D5E3A0D}" destId="{AFAE33B3-FFD6-4470-A4E9-449C1C199F10}" srcOrd="0" destOrd="0" presId="urn:microsoft.com/office/officeart/2008/layout/HexagonCluster"/>
    <dgm:cxn modelId="{22185828-E416-4001-A7E6-460FF4529A2F}" type="presParOf" srcId="{4F82320E-8F94-4716-A339-BF1F83AC4986}" destId="{B6624B02-2F9F-4655-BFA0-95D0A3BA7B52}" srcOrd="6" destOrd="0" presId="urn:microsoft.com/office/officeart/2008/layout/HexagonCluster"/>
    <dgm:cxn modelId="{7F0438E3-D9AF-405F-B668-76FE4CADC27A}" type="presParOf" srcId="{B6624B02-2F9F-4655-BFA0-95D0A3BA7B52}" destId="{3CD247C4-2A13-455E-BF29-3D36C1FF394D}" srcOrd="0" destOrd="0" presId="urn:microsoft.com/office/officeart/2008/layout/HexagonCluster"/>
    <dgm:cxn modelId="{F82F480B-A990-4B87-8FBD-8F1B8F775DE3}" type="presParOf" srcId="{4F82320E-8F94-4716-A339-BF1F83AC4986}" destId="{92932B46-59D3-4968-84EA-DBA74463AE23}" srcOrd="7" destOrd="0" presId="urn:microsoft.com/office/officeart/2008/layout/HexagonCluster"/>
    <dgm:cxn modelId="{CED736A3-A5BC-4636-A03C-3B1AE860156F}" type="presParOf" srcId="{92932B46-59D3-4968-84EA-DBA74463AE23}" destId="{3292C12F-84A4-445D-A899-5B9564CC61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DFAC6-F9F3-44DA-882A-4A61E5DE4D6C}">
      <dsp:nvSpPr>
        <dsp:cNvPr id="0" name=""/>
        <dsp:cNvSpPr/>
      </dsp:nvSpPr>
      <dsp:spPr>
        <a:xfrm>
          <a:off x="5760636" y="2043499"/>
          <a:ext cx="1945924" cy="15535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PRACA SOCJALNA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426 rodzin</a:t>
          </a:r>
          <a:endParaRPr lang="pl-PL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52258" y="2276316"/>
        <a:ext cx="1362680" cy="1087902"/>
      </dsp:txXfrm>
    </dsp:sp>
    <dsp:sp modelId="{91A5CC49-4B3B-4A5A-B987-67AC4E350879}">
      <dsp:nvSpPr>
        <dsp:cNvPr id="0" name=""/>
        <dsp:cNvSpPr/>
      </dsp:nvSpPr>
      <dsp:spPr>
        <a:xfrm>
          <a:off x="2917372" y="2964062"/>
          <a:ext cx="210967" cy="1818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B6FB4-65A9-47DA-B6B2-C8DEA0CE7FCE}">
      <dsp:nvSpPr>
        <dsp:cNvPr id="0" name=""/>
        <dsp:cNvSpPr/>
      </dsp:nvSpPr>
      <dsp:spPr>
        <a:xfrm>
          <a:off x="288033" y="900096"/>
          <a:ext cx="2665974" cy="25616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E5B49-5400-4DD2-A17D-00AACA62BD7E}">
      <dsp:nvSpPr>
        <dsp:cNvPr id="0" name=""/>
        <dsp:cNvSpPr/>
      </dsp:nvSpPr>
      <dsp:spPr>
        <a:xfrm>
          <a:off x="3312368" y="3060339"/>
          <a:ext cx="210967" cy="1818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F34F9-BD8F-47A0-842B-C96E07781EBD}">
      <dsp:nvSpPr>
        <dsp:cNvPr id="0" name=""/>
        <dsp:cNvSpPr/>
      </dsp:nvSpPr>
      <dsp:spPr>
        <a:xfrm>
          <a:off x="3024329" y="1008115"/>
          <a:ext cx="2780231" cy="22132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ŁĄCZNIE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1376 rodzin (2589 osób w rodzinach)</a:t>
          </a:r>
          <a:endParaRPr lang="pl-PL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40453" y="1339379"/>
        <a:ext cx="1947983" cy="1550733"/>
      </dsp:txXfrm>
    </dsp:sp>
    <dsp:sp modelId="{B068BDCA-11DD-4845-9EBC-D33F0766AC38}">
      <dsp:nvSpPr>
        <dsp:cNvPr id="0" name=""/>
        <dsp:cNvSpPr/>
      </dsp:nvSpPr>
      <dsp:spPr>
        <a:xfrm>
          <a:off x="5400600" y="3672408"/>
          <a:ext cx="210967" cy="1818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B954C-A9F9-4A3C-AB21-D52B1B3F7078}">
      <dsp:nvSpPr>
        <dsp:cNvPr id="0" name=""/>
        <dsp:cNvSpPr/>
      </dsp:nvSpPr>
      <dsp:spPr>
        <a:xfrm flipV="1">
          <a:off x="5472614" y="3276370"/>
          <a:ext cx="73696" cy="2160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8969A-A3A0-4C59-94EF-C01FADD8B30C}">
      <dsp:nvSpPr>
        <dsp:cNvPr id="0" name=""/>
        <dsp:cNvSpPr/>
      </dsp:nvSpPr>
      <dsp:spPr>
        <a:xfrm>
          <a:off x="5987625" y="2964062"/>
          <a:ext cx="210967" cy="181827"/>
        </a:xfrm>
        <a:prstGeom prst="hexagon">
          <a:avLst>
            <a:gd name="adj" fmla="val 25000"/>
            <a:gd name="vf" fmla="val 115470"/>
          </a:avLst>
        </a:prstGeom>
        <a:noFill/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7921-8FF4-45AE-BF14-52912685F150}">
      <dsp:nvSpPr>
        <dsp:cNvPr id="0" name=""/>
        <dsp:cNvSpPr/>
      </dsp:nvSpPr>
      <dsp:spPr>
        <a:xfrm>
          <a:off x="5974981" y="288033"/>
          <a:ext cx="1801882" cy="15535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ZASIŁKI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950 rodzin </a:t>
          </a:r>
        </a:p>
      </dsp:txBody>
      <dsp:txXfrm>
        <a:off x="6254599" y="529113"/>
        <a:ext cx="1242646" cy="1071376"/>
      </dsp:txXfrm>
    </dsp:sp>
    <dsp:sp modelId="{AFAE33B3-FFD6-4470-A4E9-449C1C199F10}">
      <dsp:nvSpPr>
        <dsp:cNvPr id="0" name=""/>
        <dsp:cNvSpPr/>
      </dsp:nvSpPr>
      <dsp:spPr>
        <a:xfrm>
          <a:off x="4092122" y="609746"/>
          <a:ext cx="210967" cy="1818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47C4-2A13-455E-BF29-3D36C1FF394D}">
      <dsp:nvSpPr>
        <dsp:cNvPr id="0" name=""/>
        <dsp:cNvSpPr/>
      </dsp:nvSpPr>
      <dsp:spPr>
        <a:xfrm>
          <a:off x="4320486" y="72010"/>
          <a:ext cx="502382" cy="462689"/>
        </a:xfrm>
        <a:prstGeom prst="hexagon">
          <a:avLst>
            <a:gd name="adj" fmla="val 25000"/>
            <a:gd name="vf" fmla="val 115470"/>
          </a:avLst>
        </a:prstGeom>
        <a:noFill/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C12F-84A4-445D-A899-5B9564CC61F5}">
      <dsp:nvSpPr>
        <dsp:cNvPr id="0" name=""/>
        <dsp:cNvSpPr/>
      </dsp:nvSpPr>
      <dsp:spPr>
        <a:xfrm>
          <a:off x="4536505" y="144017"/>
          <a:ext cx="210967" cy="1818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DFAC6-F9F3-44DA-882A-4A61E5DE4D6C}">
      <dsp:nvSpPr>
        <dsp:cNvPr id="0" name=""/>
        <dsp:cNvSpPr/>
      </dsp:nvSpPr>
      <dsp:spPr>
        <a:xfrm>
          <a:off x="4824545" y="2610935"/>
          <a:ext cx="2262019" cy="18058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500 +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1829 rodzin</a:t>
          </a:r>
          <a:r>
            <a:rPr lang="pl-PL" sz="1400" b="1" kern="1200" dirty="0" smtClean="0">
              <a:solidFill>
                <a:schemeClr val="tx1"/>
              </a:solidFill>
            </a:rPr>
            <a:t> </a:t>
          </a: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(2767 DZIECI)</a:t>
          </a:r>
          <a:endParaRPr lang="pl-PL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63538" y="2881571"/>
        <a:ext cx="1584033" cy="1264620"/>
      </dsp:txXfrm>
    </dsp:sp>
    <dsp:sp modelId="{91A5CC49-4B3B-4A5A-B987-67AC4E350879}">
      <dsp:nvSpPr>
        <dsp:cNvPr id="0" name=""/>
        <dsp:cNvSpPr/>
      </dsp:nvSpPr>
      <dsp:spPr>
        <a:xfrm>
          <a:off x="3053639" y="3366068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B6FB4-65A9-47DA-B6B2-C8DEA0CE7FCE}">
      <dsp:nvSpPr>
        <dsp:cNvPr id="0" name=""/>
        <dsp:cNvSpPr/>
      </dsp:nvSpPr>
      <dsp:spPr>
        <a:xfrm>
          <a:off x="397215" y="506772"/>
          <a:ext cx="3477230" cy="298006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E5B49-5400-4DD2-A17D-00AACA62BD7E}">
      <dsp:nvSpPr>
        <dsp:cNvPr id="0" name=""/>
        <dsp:cNvSpPr/>
      </dsp:nvSpPr>
      <dsp:spPr>
        <a:xfrm>
          <a:off x="3512797" y="3477984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7921-8FF4-45AE-BF14-52912685F150}">
      <dsp:nvSpPr>
        <dsp:cNvPr id="0" name=""/>
        <dsp:cNvSpPr/>
      </dsp:nvSpPr>
      <dsp:spPr>
        <a:xfrm>
          <a:off x="3816419" y="478900"/>
          <a:ext cx="2094578" cy="18058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ZASIŁKI RODZINNE  i OPIEKUŃCZE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1991 rodzin </a:t>
          </a:r>
        </a:p>
      </dsp:txBody>
      <dsp:txXfrm>
        <a:off x="4141458" y="759141"/>
        <a:ext cx="1444500" cy="1245410"/>
      </dsp:txXfrm>
    </dsp:sp>
    <dsp:sp modelId="{AFAE33B3-FFD6-4470-A4E9-449C1C199F10}">
      <dsp:nvSpPr>
        <dsp:cNvPr id="0" name=""/>
        <dsp:cNvSpPr/>
      </dsp:nvSpPr>
      <dsp:spPr>
        <a:xfrm>
          <a:off x="3672408" y="3042990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47C4-2A13-455E-BF29-3D36C1FF394D}">
      <dsp:nvSpPr>
        <dsp:cNvPr id="0" name=""/>
        <dsp:cNvSpPr/>
      </dsp:nvSpPr>
      <dsp:spPr>
        <a:xfrm>
          <a:off x="7344825" y="2682945"/>
          <a:ext cx="583989" cy="537848"/>
        </a:xfrm>
        <a:prstGeom prst="hexagon">
          <a:avLst>
            <a:gd name="adj" fmla="val 25000"/>
            <a:gd name="vf" fmla="val 115470"/>
          </a:avLst>
        </a:prstGeom>
        <a:noFill/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C12F-84A4-445D-A899-5B9564CC61F5}">
      <dsp:nvSpPr>
        <dsp:cNvPr id="0" name=""/>
        <dsp:cNvSpPr/>
      </dsp:nvSpPr>
      <dsp:spPr>
        <a:xfrm>
          <a:off x="6948299" y="2758823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E88BC-1CC8-472B-9C07-374765A57809}">
      <dsp:nvSpPr>
        <dsp:cNvPr id="0" name=""/>
        <dsp:cNvSpPr/>
      </dsp:nvSpPr>
      <dsp:spPr>
        <a:xfrm>
          <a:off x="6264693" y="472288"/>
          <a:ext cx="2094578" cy="180589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FUNDUSZ ALIMENTACYJNY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273 rodzin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6589732" y="752529"/>
        <a:ext cx="1444500" cy="1245410"/>
      </dsp:txXfrm>
    </dsp:sp>
    <dsp:sp modelId="{01D9EF83-FF8D-43DE-B67D-84039D871295}">
      <dsp:nvSpPr>
        <dsp:cNvPr id="0" name=""/>
        <dsp:cNvSpPr/>
      </dsp:nvSpPr>
      <dsp:spPr>
        <a:xfrm>
          <a:off x="502868" y="4018696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F9E44-4E23-45AD-BD6D-0B6EF02545CF}">
      <dsp:nvSpPr>
        <dsp:cNvPr id="0" name=""/>
        <dsp:cNvSpPr/>
      </dsp:nvSpPr>
      <dsp:spPr>
        <a:xfrm flipH="1">
          <a:off x="7632845" y="2970988"/>
          <a:ext cx="145489" cy="65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ECBC5-715A-4EB4-A84F-DA00CC6E4642}">
      <dsp:nvSpPr>
        <dsp:cNvPr id="0" name=""/>
        <dsp:cNvSpPr/>
      </dsp:nvSpPr>
      <dsp:spPr>
        <a:xfrm>
          <a:off x="1696323" y="0"/>
          <a:ext cx="245237" cy="2113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DFAC6-F9F3-44DA-882A-4A61E5DE4D6C}">
      <dsp:nvSpPr>
        <dsp:cNvPr id="0" name=""/>
        <dsp:cNvSpPr/>
      </dsp:nvSpPr>
      <dsp:spPr>
        <a:xfrm>
          <a:off x="4887941" y="1735190"/>
          <a:ext cx="2393585" cy="1911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DODATKI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ENERGETYCZNE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567 rodzin </a:t>
          </a:r>
          <a:endParaRPr lang="pl-PL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246686" y="2021658"/>
        <a:ext cx="1676095" cy="1338414"/>
      </dsp:txXfrm>
    </dsp:sp>
    <dsp:sp modelId="{91A5CC49-4B3B-4A5A-B987-67AC4E350879}">
      <dsp:nvSpPr>
        <dsp:cNvPr id="0" name=""/>
        <dsp:cNvSpPr/>
      </dsp:nvSpPr>
      <dsp:spPr>
        <a:xfrm>
          <a:off x="2587772" y="2765516"/>
          <a:ext cx="258969" cy="2235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B6FB4-65A9-47DA-B6B2-C8DEA0CE7FCE}">
      <dsp:nvSpPr>
        <dsp:cNvPr id="0" name=""/>
        <dsp:cNvSpPr/>
      </dsp:nvSpPr>
      <dsp:spPr>
        <a:xfrm>
          <a:off x="0" y="222914"/>
          <a:ext cx="3279283" cy="315166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E5B49-5400-4DD2-A17D-00AACA62BD7E}">
      <dsp:nvSpPr>
        <dsp:cNvPr id="0" name=""/>
        <dsp:cNvSpPr/>
      </dsp:nvSpPr>
      <dsp:spPr>
        <a:xfrm>
          <a:off x="2808310" y="3672409"/>
          <a:ext cx="258969" cy="2235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7921-8FF4-45AE-BF14-52912685F150}">
      <dsp:nvSpPr>
        <dsp:cNvPr id="0" name=""/>
        <dsp:cNvSpPr/>
      </dsp:nvSpPr>
      <dsp:spPr>
        <a:xfrm>
          <a:off x="3159745" y="238339"/>
          <a:ext cx="2216406" cy="19113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DODATKI MIESZKANIOWE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873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rodzin</a:t>
          </a:r>
          <a:endParaRPr lang="pl-PL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03725" y="534975"/>
        <a:ext cx="1528446" cy="1318078"/>
      </dsp:txXfrm>
    </dsp:sp>
    <dsp:sp modelId="{AFAE33B3-FFD6-4470-A4E9-449C1C199F10}">
      <dsp:nvSpPr>
        <dsp:cNvPr id="0" name=""/>
        <dsp:cNvSpPr/>
      </dsp:nvSpPr>
      <dsp:spPr>
        <a:xfrm>
          <a:off x="6544126" y="958418"/>
          <a:ext cx="258969" cy="2235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47C4-2A13-455E-BF29-3D36C1FF394D}">
      <dsp:nvSpPr>
        <dsp:cNvPr id="0" name=""/>
        <dsp:cNvSpPr/>
      </dsp:nvSpPr>
      <dsp:spPr>
        <a:xfrm>
          <a:off x="6472109" y="382346"/>
          <a:ext cx="617956" cy="569257"/>
        </a:xfrm>
        <a:prstGeom prst="hexagon">
          <a:avLst>
            <a:gd name="adj" fmla="val 25000"/>
            <a:gd name="vf" fmla="val 115470"/>
          </a:avLst>
        </a:prstGeom>
        <a:noFill/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C12F-84A4-445D-A899-5B9564CC61F5}">
      <dsp:nvSpPr>
        <dsp:cNvPr id="0" name=""/>
        <dsp:cNvSpPr/>
      </dsp:nvSpPr>
      <dsp:spPr>
        <a:xfrm>
          <a:off x="6904167" y="886411"/>
          <a:ext cx="258969" cy="2235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049AB-DDDD-4005-86EA-F0B75C0B59F8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7035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2241" y="9433107"/>
            <a:ext cx="2947035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E16B-5C4B-45F8-A4C3-45772FCAC5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06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684B-D304-455D-A5B0-16494E4D3036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085" y="4717415"/>
            <a:ext cx="544068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2241" y="9433106"/>
            <a:ext cx="2947035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1DD1-3D19-467B-9D3A-DBDA482A35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4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87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0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53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8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20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1DD1-3D19-467B-9D3A-DBDA482A3590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97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CB077-6F2C-451A-932C-4E370313AE72}" type="datetime1">
              <a:rPr lang="pl-PL" smtClean="0"/>
              <a:t>2017-03-23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0E01C-E3E9-4C69-A768-A30E1F81C7B4}" type="datetime1">
              <a:rPr lang="pl-PL" smtClean="0"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8E4A8-65F7-4017-A499-52A89E0934ED}" type="datetime1">
              <a:rPr lang="pl-PL" smtClean="0"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4768A-B81F-448F-A724-27EDA0F966B7}" type="datetime1">
              <a:rPr lang="pl-PL" smtClean="0"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5518D-F736-4972-9703-3C87B7DD1312}" type="datetime1">
              <a:rPr lang="pl-PL" smtClean="0"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D2069-F4E9-4F77-A39A-F54076E7F73E}" type="datetime1">
              <a:rPr lang="pl-PL" smtClean="0"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3EC0D0-CDC5-4BA9-B9B1-F5A90BB41EDA}" type="datetime1">
              <a:rPr lang="pl-PL" smtClean="0"/>
              <a:t>2017-03-23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82F7D-05A5-4AC9-BDAB-F0870FA70F56}" type="datetime1">
              <a:rPr lang="pl-PL" smtClean="0"/>
              <a:t>2017-03-23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BC511-32E8-418D-8C8B-C45B375A53FA}" type="datetime1">
              <a:rPr lang="pl-PL" smtClean="0"/>
              <a:t>2017-03-23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7940F1-9075-4BC0-844D-F06E5A43B226}" type="datetime1">
              <a:rPr lang="pl-PL" smtClean="0"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A82CD3-A64C-4017-A9E4-B718BCAECD38}" type="datetime1">
              <a:rPr lang="pl-PL" smtClean="0"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F0187E-43F5-4E3A-8119-24E2AA28D5E6}" type="datetime1">
              <a:rPr lang="pl-PL" smtClean="0"/>
              <a:t>2017-03-23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l-PL" smtClean="0"/>
              <a:t>Sprawozdanie z działalności Ośrodka Pomocy Społecznej za 2014 rok.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DC510F-B041-4BB4-803A-2CC43D93147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200387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Ośrodka Pomocy Społecznej w Dzierżoniowie </a:t>
            </a:r>
            <a:b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 2016 rok</a:t>
            </a:r>
            <a:r>
              <a:rPr lang="pl-PL" sz="5400" dirty="0" smtClean="0">
                <a:solidFill>
                  <a:srgbClr val="002060"/>
                </a:solidFill>
              </a:rPr>
              <a:t/>
            </a:r>
            <a:br>
              <a:rPr lang="pl-PL" sz="5400" dirty="0" smtClean="0">
                <a:solidFill>
                  <a:srgbClr val="002060"/>
                </a:solidFill>
              </a:rPr>
            </a:br>
            <a:endParaRPr lang="pl-PL" sz="5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64096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28" y="2180808"/>
            <a:ext cx="3712620" cy="21087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28" y="3717032"/>
            <a:ext cx="4059944" cy="2283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– 2016</a:t>
            </a:r>
            <a:b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9174064"/>
              </p:ext>
            </p:extLst>
          </p:nvPr>
        </p:nvGraphicFramePr>
        <p:xfrm>
          <a:off x="548153" y="1966525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491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Zadania realizowane przez Ośrodek Pomocy po stronie wydatków zamknęły się kwotą </a:t>
            </a:r>
          </a:p>
          <a:p>
            <a:pPr marL="109728" indent="0">
              <a:buNone/>
            </a:pPr>
            <a:r>
              <a:rPr lang="pl-PL" sz="2400" b="1" u="sng" dirty="0" smtClean="0"/>
              <a:t>30 196948 zł.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39552" y="162880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BUDŻET</a:t>
            </a:r>
            <a:endParaRPr lang="pl-PL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pl-PL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pl-PL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pl-PL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pl-PL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60660"/>
              </p:ext>
            </p:extLst>
          </p:nvPr>
        </p:nvGraphicFramePr>
        <p:xfrm>
          <a:off x="1763688" y="3573016"/>
          <a:ext cx="54360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70158"/>
              </p:ext>
            </p:extLst>
          </p:nvPr>
        </p:nvGraphicFramePr>
        <p:xfrm>
          <a:off x="2195736" y="3573016"/>
          <a:ext cx="5004048" cy="278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09324"/>
              </p:ext>
            </p:extLst>
          </p:nvPr>
        </p:nvGraphicFramePr>
        <p:xfrm>
          <a:off x="556717" y="1735114"/>
          <a:ext cx="7632848" cy="5122886"/>
        </p:xfrm>
        <a:graphic>
          <a:graphicData uri="http://schemas.openxmlformats.org/drawingml/2006/table">
            <a:tbl>
              <a:tblPr/>
              <a:tblGrid>
                <a:gridCol w="5724539"/>
                <a:gridCol w="1908309"/>
              </a:tblGrid>
              <a:tr h="513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1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Zadania własne gminy</a:t>
                      </a:r>
                      <a:endParaRPr lang="pl-PL" sz="32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Placówki opiekuńczo-wychowawcze, rodziny zastępcze, asystent rodziny </a:t>
                      </a:r>
                      <a:endParaRPr lang="pl-PL" sz="1400" kern="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dotacja z bp 52 395 zł </a:t>
                      </a:r>
                      <a:endParaRPr lang="pl-PL" sz="14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332 227,00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Dodatki mieszkaniowe </a:t>
                      </a:r>
                      <a:endParaRPr lang="pl-PL" sz="18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1 199 923,00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Zasiłki i pomoc w naturze w tym: zasiłki celowe, pogrzeby, zasiłki stałe, zasiłki okresowe</a:t>
                      </a:r>
                      <a:endParaRPr lang="pl-PL" sz="18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2 002 207,00</a:t>
                      </a:r>
                      <a:endParaRPr lang="pl-PL" sz="20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Domy pomocy społecznej </a:t>
                      </a:r>
                      <a:endParaRPr lang="pl-PL" sz="18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960 924,00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Usługi opiekuńcze </a:t>
                      </a:r>
                      <a:endParaRPr lang="pl-PL" sz="18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660 305,00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Dożywianie dzieci i „posiłek dla potrzebujących</a:t>
                      </a: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”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Dotacja z bp</a:t>
                      </a:r>
                      <a:r>
                        <a:rPr lang="pl-PL" sz="1400" kern="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(60%)-</a:t>
                      </a: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436 800 zł – budżet państwa</a:t>
                      </a:r>
                      <a:r>
                        <a:rPr lang="pl-PL" sz="1400" kern="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(40%): </a:t>
                      </a: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292 565 zł- dotacja gminy </a:t>
                      </a:r>
                      <a:endParaRPr lang="pl-PL" sz="18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729 365,00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Stypendia </a:t>
                      </a:r>
                      <a:r>
                        <a:rPr lang="pl-PL" sz="140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socjalne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b="0" kern="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dotacja z bp (80 %)- 98 149 zł, dotacja gminy (20%)- 24 537 zł</a:t>
                      </a:r>
                      <a:endParaRPr lang="pl-PL" sz="1400" b="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122 686,00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5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2000" b="1" i="1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Zadania zlecone gminie</a:t>
                      </a:r>
                      <a:endParaRPr lang="pl-PL" sz="32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Świadczenia rodzinne, fundusz alimentacyjny </a:t>
                      </a:r>
                      <a:endParaRPr lang="pl-PL" sz="18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10 066 985,00    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Świadczenie wychowawcze</a:t>
                      </a:r>
                      <a:endParaRPr lang="pl-PL" sz="18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11 892 860,00</a:t>
                      </a:r>
                      <a:endParaRPr lang="pl-PL" sz="20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4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Dodatki energetyczne</a:t>
                      </a:r>
                      <a:endParaRPr lang="pl-PL" sz="18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595"/>
                        </a:spcAft>
                      </a:pPr>
                      <a:r>
                        <a:rPr lang="pl-PL" sz="16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71 271,00</a:t>
                      </a:r>
                      <a:endParaRPr lang="pl-PL" sz="20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3329025" y="1204521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BUDŻET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229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cie_uczy_zlych_rzec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58282"/>
            <a:ext cx="3851920" cy="19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4785926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Inicjatywy/ profilaktyka</a:t>
            </a:r>
            <a:endParaRPr lang="pl-PL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>
              <a:buNone/>
            </a:pPr>
            <a:r>
              <a:rPr lang="pl-PL" b="1" cap="small" dirty="0">
                <a:solidFill>
                  <a:srgbClr val="002060"/>
                </a:solidFill>
              </a:rPr>
              <a:t>Przeciwdziałanie </a:t>
            </a:r>
            <a:r>
              <a:rPr lang="pl-PL" b="1" cap="small" dirty="0" smtClean="0">
                <a:solidFill>
                  <a:srgbClr val="002060"/>
                </a:solidFill>
              </a:rPr>
              <a:t>przemocy</a:t>
            </a:r>
          </a:p>
          <a:p>
            <a:pPr marL="109728" lvl="0" indent="0">
              <a:buNone/>
            </a:pPr>
            <a:endParaRPr lang="pl-PL" b="1" cap="small" dirty="0" smtClean="0"/>
          </a:p>
          <a:p>
            <a:pPr marL="109728" lvl="0" indent="0">
              <a:buNone/>
            </a:pPr>
            <a:r>
              <a:rPr lang="pl-PL" b="1" cap="small" dirty="0"/>
              <a:t>„Miej odwagę pomóc” (</a:t>
            </a:r>
            <a:r>
              <a:rPr lang="pl-PL" b="1" cap="small" dirty="0" smtClean="0"/>
              <a:t>czerwiec)</a:t>
            </a:r>
          </a:p>
          <a:p>
            <a:pPr marL="109728" lvl="0" indent="0">
              <a:buNone/>
            </a:pPr>
            <a:r>
              <a:rPr lang="pl-PL" b="1" cap="small" dirty="0" smtClean="0"/>
              <a:t>„</a:t>
            </a:r>
            <a:r>
              <a:rPr lang="pl-PL" b="1" cap="small" dirty="0"/>
              <a:t>Razem zatrzymamy przemoc” (</a:t>
            </a:r>
            <a:r>
              <a:rPr lang="pl-PL" b="1" cap="small" dirty="0" smtClean="0"/>
              <a:t>grudzień)</a:t>
            </a:r>
          </a:p>
          <a:p>
            <a:pPr marL="109728" lvl="0" indent="0">
              <a:buNone/>
            </a:pPr>
            <a:endParaRPr lang="pl-PL" b="1" cap="small" dirty="0" smtClean="0"/>
          </a:p>
          <a:p>
            <a:pPr marL="109728" lvl="0" indent="0">
              <a:buNone/>
            </a:pPr>
            <a:r>
              <a:rPr lang="pl-PL" b="1" cap="small" dirty="0" smtClean="0"/>
              <a:t>Monitoring rodzin</a:t>
            </a:r>
            <a:endParaRPr lang="pl-PL" dirty="0" smtClean="0"/>
          </a:p>
          <a:p>
            <a:pPr marL="109728" lvl="0" indent="0">
              <a:buNone/>
            </a:pPr>
            <a:r>
              <a:rPr lang="pl-PL" b="1" cap="small" dirty="0" smtClean="0"/>
              <a:t>Procedura NK</a:t>
            </a:r>
            <a:endParaRPr lang="pl-PL" b="1" cap="small" dirty="0"/>
          </a:p>
          <a:p>
            <a:pPr marL="109728" lv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071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2169790" cy="30262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3385542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Inicjatywy/ profilaktyka</a:t>
            </a:r>
            <a:endParaRPr lang="pl-PL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>
              <a:buNone/>
            </a:pPr>
            <a:endParaRPr lang="pl-PL" b="1" cap="small" dirty="0" smtClean="0">
              <a:solidFill>
                <a:srgbClr val="002060"/>
              </a:solidFill>
            </a:endParaRPr>
          </a:p>
          <a:p>
            <a:pPr marL="109728" lvl="0" indent="0">
              <a:buNone/>
            </a:pPr>
            <a:r>
              <a:rPr lang="pl-PL" b="1" cap="small" dirty="0" smtClean="0">
                <a:solidFill>
                  <a:srgbClr val="002060"/>
                </a:solidFill>
              </a:rPr>
              <a:t>Bezpieczeństwo seniorów</a:t>
            </a:r>
          </a:p>
          <a:p>
            <a:pPr marL="109728" lvl="0" indent="0">
              <a:buNone/>
            </a:pPr>
            <a:endParaRPr lang="pl-PL" b="1" cap="small" dirty="0" smtClean="0"/>
          </a:p>
          <a:p>
            <a:pPr marL="109728" lvl="0" indent="0">
              <a:buNone/>
            </a:pPr>
            <a:r>
              <a:rPr lang="pl-PL" dirty="0"/>
              <a:t>„Babciu dziadku to nie twój wnuczek</a:t>
            </a:r>
            <a:r>
              <a:rPr lang="pl-PL" dirty="0" smtClean="0"/>
              <a:t>”</a:t>
            </a:r>
          </a:p>
          <a:p>
            <a:pPr marL="109728" lvl="0" indent="0">
              <a:buNone/>
            </a:pPr>
            <a:r>
              <a:rPr lang="pl-PL" dirty="0" smtClean="0"/>
              <a:t>„Akcja zima”</a:t>
            </a:r>
          </a:p>
        </p:txBody>
      </p:sp>
    </p:spTree>
    <p:extLst>
      <p:ext uri="{BB962C8B-B14F-4D97-AF65-F5344CB8AC3E}">
        <p14:creationId xmlns:p14="http://schemas.microsoft.com/office/powerpoint/2010/main" val="26546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558659" y="1310679"/>
            <a:ext cx="8229600" cy="64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Projekty socjalne </a:t>
            </a:r>
          </a:p>
          <a:p>
            <a:pPr marL="109728" indent="0" algn="ctr">
              <a:buFont typeface="Wingdings 3"/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1845"/>
            <a:ext cx="2636830" cy="46805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2" y="1844824"/>
            <a:ext cx="4789811" cy="269840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653136"/>
            <a:ext cx="4176464" cy="23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3"/>
          <p:cNvSpPr txBox="1">
            <a:spLocks/>
          </p:cNvSpPr>
          <p:nvPr/>
        </p:nvSpPr>
        <p:spPr>
          <a:xfrm>
            <a:off x="558659" y="1310679"/>
            <a:ext cx="8229600" cy="64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Projekty socjalne </a:t>
            </a:r>
          </a:p>
          <a:p>
            <a:pPr marL="109728" indent="0" algn="ctr">
              <a:buFont typeface="Wingdings 3"/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800781" cy="49876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8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6856699" cy="3854989"/>
          </a:xfrm>
        </p:spPr>
      </p:pic>
    </p:spTree>
    <p:extLst>
      <p:ext uri="{BB962C8B-B14F-4D97-AF65-F5344CB8AC3E}">
        <p14:creationId xmlns:p14="http://schemas.microsoft.com/office/powerpoint/2010/main" val="81806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7385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widzimy całość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690" y="1700808"/>
            <a:ext cx="5890964" cy="4710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Plany / 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zamierzenia na 2017</a:t>
            </a:r>
          </a:p>
          <a:p>
            <a:pPr marL="109728" lvl="0" indent="0" algn="ctr">
              <a:buNone/>
            </a:pPr>
            <a:endParaRPr lang="pl-PL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09728" indent="0">
              <a:buNone/>
            </a:pPr>
            <a:r>
              <a:rPr lang="pl-PL" sz="2400" dirty="0" smtClean="0"/>
              <a:t>Dostosowanie procedur do nowych przepisów, w zakresie: </a:t>
            </a:r>
          </a:p>
          <a:p>
            <a:r>
              <a:rPr lang="pl-PL" sz="2400" dirty="0" smtClean="0"/>
              <a:t>przyznawania zasiłków stałych</a:t>
            </a:r>
            <a:r>
              <a:rPr lang="pl-PL" sz="2400" dirty="0" smtClean="0"/>
              <a:t>, okresowych </a:t>
            </a:r>
            <a:endParaRPr lang="pl-PL" sz="2400" dirty="0" smtClean="0"/>
          </a:p>
          <a:p>
            <a:r>
              <a:rPr lang="pl-PL" sz="2400" dirty="0"/>
              <a:t>n</a:t>
            </a:r>
            <a:r>
              <a:rPr lang="pl-PL" sz="2400" dirty="0" smtClean="0"/>
              <a:t>owych kryteriów dochodowych w Programie Operacyjnym </a:t>
            </a:r>
            <a:r>
              <a:rPr lang="pl-PL" sz="2400" dirty="0"/>
              <a:t>Pomoc Żywnościowa 2014-2020</a:t>
            </a:r>
          </a:p>
          <a:p>
            <a:r>
              <a:rPr lang="pl-PL" sz="2400" dirty="0" smtClean="0"/>
              <a:t>przygotowania się do programu 4000 + (ustawa „za życiem”)</a:t>
            </a:r>
          </a:p>
          <a:p>
            <a:r>
              <a:rPr lang="pl-PL" sz="2400" dirty="0" smtClean="0"/>
              <a:t>zmian </a:t>
            </a:r>
            <a:r>
              <a:rPr lang="pl-PL" sz="2400" dirty="0"/>
              <a:t>do </a:t>
            </a:r>
            <a:r>
              <a:rPr lang="pl-PL" sz="2400" dirty="0" smtClean="0"/>
              <a:t>ustawy kodeks </a:t>
            </a:r>
            <a:r>
              <a:rPr lang="pl-PL" sz="2400" dirty="0"/>
              <a:t>postępowania </a:t>
            </a:r>
            <a:r>
              <a:rPr lang="pl-PL" sz="2400" dirty="0" smtClean="0"/>
              <a:t>administracyjnego</a:t>
            </a:r>
          </a:p>
          <a:p>
            <a:pPr marL="109728" indent="0">
              <a:buNone/>
            </a:pPr>
            <a:endParaRPr lang="pl-PL" sz="2400" dirty="0"/>
          </a:p>
          <a:p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3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lvl="1">
              <a:buFontTx/>
              <a:buChar char="-"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547664" y="1412776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powody korzystania z pomocy społecznej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480080" y="2484733"/>
            <a:ext cx="8363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Podstawą do przyznania świadczeń finansowych, rzeczowych oraz w formie usług opiekuńczych z </a:t>
            </a:r>
            <a:r>
              <a:rPr lang="pl-PL" sz="2000" u="sng" dirty="0" smtClean="0"/>
              <a:t>pomocy społecznej</a:t>
            </a:r>
            <a:r>
              <a:rPr lang="pl-PL" sz="2000" dirty="0" smtClean="0"/>
              <a:t> jest każdorazowo przeprowadzany wywiad środowiskowy uzupełniony o dokumenty potwierdzające informacje zebrane podczas wywiadu.</a:t>
            </a:r>
          </a:p>
          <a:p>
            <a:pPr algn="just"/>
            <a:endParaRPr lang="pl-PL" sz="2000" b="1" dirty="0" smtClean="0"/>
          </a:p>
          <a:p>
            <a:pPr algn="just"/>
            <a:r>
              <a:rPr lang="pl-PL" sz="2000" b="1" dirty="0" smtClean="0"/>
              <a:t>Prawo </a:t>
            </a:r>
            <a:r>
              <a:rPr lang="pl-PL" sz="2000" b="1" dirty="0"/>
              <a:t>do świadczeń pieniężnych</a:t>
            </a:r>
            <a:r>
              <a:rPr lang="pl-PL" sz="2000" dirty="0"/>
              <a:t> przysługuje osobom i rodzinom, których posiadane dochody nie przekraczają kryteriów </a:t>
            </a:r>
            <a:r>
              <a:rPr lang="pl-PL" sz="2000" dirty="0" smtClean="0"/>
              <a:t>dochodowych. </a:t>
            </a:r>
            <a:r>
              <a:rPr lang="pl-PL" sz="2000" dirty="0"/>
              <a:t>Od dnia 1 października </a:t>
            </a:r>
            <a:r>
              <a:rPr lang="pl-PL" sz="2000" dirty="0" smtClean="0"/>
              <a:t>2016r</a:t>
            </a:r>
            <a:r>
              <a:rPr lang="pl-PL" sz="2000" dirty="0"/>
              <a:t>.  dla osoby samotnie gospodarującej jest nim dochód nie przekraczający kwoty </a:t>
            </a:r>
            <a:r>
              <a:rPr lang="pl-PL" sz="2000" b="1" dirty="0"/>
              <a:t>634 zł,</a:t>
            </a:r>
            <a:r>
              <a:rPr lang="pl-PL" sz="2000" dirty="0"/>
              <a:t> natomiast dla osoby w rodzinie – kwota </a:t>
            </a:r>
            <a:r>
              <a:rPr lang="pl-PL" sz="2000" b="1" dirty="0"/>
              <a:t>514 zł</a:t>
            </a:r>
            <a:r>
              <a:rPr lang="pl-PL" sz="2000" dirty="0"/>
              <a:t>. </a:t>
            </a:r>
            <a:endParaRPr lang="pl-PL" sz="20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r>
              <a:rPr lang="pl-PL" sz="1800" dirty="0" smtClean="0"/>
              <a:t>Aneta Grzelka</a:t>
            </a:r>
          </a:p>
          <a:p>
            <a:pPr algn="r">
              <a:buNone/>
            </a:pPr>
            <a:r>
              <a:rPr lang="pl-PL" sz="1800" dirty="0" smtClean="0"/>
              <a:t>                                                        </a:t>
            </a:r>
            <a:r>
              <a:rPr lang="pl-PL" sz="1800" dirty="0" smtClean="0"/>
              <a:t>dyrektor </a:t>
            </a:r>
            <a:r>
              <a:rPr lang="pl-PL" sz="1800" dirty="0" smtClean="0"/>
              <a:t>Ośrodka Pomocy Społecznej w Dzierżoniowie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35696" y="2420888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Dziękuję za uwagę</a:t>
            </a:r>
          </a:p>
          <a:p>
            <a:pPr algn="ctr"/>
            <a:endParaRPr lang="pl-PL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0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– 2016</a:t>
            </a:r>
            <a:b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5807008"/>
              </p:ext>
            </p:extLst>
          </p:nvPr>
        </p:nvGraphicFramePr>
        <p:xfrm>
          <a:off x="539552" y="1700808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/>
          </a:p>
          <a:p>
            <a:pPr marL="109728" indent="0" algn="ctr">
              <a:buNone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08980" y="1590530"/>
            <a:ext cx="7326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powody korzystania z </a:t>
            </a:r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pomocy społecznej</a:t>
            </a:r>
            <a:endParaRPr lang="pl-P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96559"/>
              </p:ext>
            </p:extLst>
          </p:nvPr>
        </p:nvGraphicFramePr>
        <p:xfrm>
          <a:off x="683568" y="2161397"/>
          <a:ext cx="7551456" cy="436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pl-PL" dirty="0" smtClean="0">
              <a:noFill/>
            </a:endParaRP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sz="2400" dirty="0" smtClean="0"/>
              <a:t>Liczba mieszkańców na 31.12.2016 r.  </a:t>
            </a:r>
          </a:p>
          <a:p>
            <a:pPr>
              <a:buNone/>
            </a:pPr>
            <a:r>
              <a:rPr lang="pl-PL" sz="2400" dirty="0" smtClean="0"/>
              <a:t>32 337osób</a:t>
            </a:r>
          </a:p>
          <a:p>
            <a:pPr marL="109728" indent="0">
              <a:buNone/>
            </a:pPr>
            <a:r>
              <a:rPr lang="pl-PL" sz="1100" dirty="0" smtClean="0"/>
              <a:t>źródło informacji: dane UM Dzierżoniów</a:t>
            </a:r>
            <a:endParaRPr lang="pl-PL" sz="1100" dirty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dirty="0" smtClean="0"/>
              <a:t>1376 rodzin / 2589 osób – </a:t>
            </a:r>
          </a:p>
          <a:p>
            <a:pPr>
              <a:buNone/>
            </a:pPr>
            <a:r>
              <a:rPr lang="pl-PL" sz="2400" dirty="0" smtClean="0"/>
              <a:t>klienci pomocy społecznej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4 966rodzin- </a:t>
            </a:r>
            <a:r>
              <a:rPr lang="pl-PL" sz="2400" dirty="0"/>
              <a:t>klienci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„pozostałych działów”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38138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– 2016</a:t>
            </a:r>
            <a:b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30533"/>
              </p:ext>
            </p:extLst>
          </p:nvPr>
        </p:nvGraphicFramePr>
        <p:xfrm>
          <a:off x="4572000" y="3356992"/>
          <a:ext cx="4906888" cy="331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1025327" y="1494310"/>
            <a:ext cx="72789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STRUKTURA </a:t>
            </a:r>
            <a:r>
              <a:rPr lang="pl-PL" sz="2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DEMOGRAFICZNA Dzierżoniowa</a:t>
            </a:r>
            <a:endParaRPr lang="pl-PL" sz="28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5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– 2016</a:t>
            </a:r>
            <a:br>
              <a:rPr lang="pl-PL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6081586"/>
              </p:ext>
            </p:extLst>
          </p:nvPr>
        </p:nvGraphicFramePr>
        <p:xfrm>
          <a:off x="179512" y="1466131"/>
          <a:ext cx="8424936" cy="477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05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50671" y="1414833"/>
            <a:ext cx="8075240" cy="7196842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Świadczenie wychowawcze</a:t>
            </a:r>
          </a:p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500 +</a:t>
            </a:r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>
              <a:buNone/>
            </a:pPr>
            <a:r>
              <a:rPr lang="pl-PL" sz="2800" dirty="0" smtClean="0"/>
              <a:t>1829 rodzin (2 767 dzieci)</a:t>
            </a:r>
          </a:p>
          <a:p>
            <a:pPr marL="109728" lvl="0" indent="0">
              <a:buNone/>
            </a:pPr>
            <a:endParaRPr lang="pl-PL" sz="2800" dirty="0"/>
          </a:p>
          <a:p>
            <a:pPr marL="109728" lvl="0" indent="0">
              <a:buNone/>
            </a:pPr>
            <a:endParaRPr lang="pl-PL" sz="2800" dirty="0"/>
          </a:p>
          <a:p>
            <a:pPr marL="109728" lvl="0" indent="0">
              <a:buNone/>
            </a:pPr>
            <a:r>
              <a:rPr lang="pl-PL" sz="2800" dirty="0" smtClean="0"/>
              <a:t>Najwyższe świadczenie 3 500 zł</a:t>
            </a:r>
            <a:r>
              <a:rPr lang="pl-PL" dirty="0" smtClean="0"/>
              <a:t>. </a:t>
            </a: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 smtClean="0"/>
          </a:p>
        </p:txBody>
      </p:sp>
      <p:pic>
        <p:nvPicPr>
          <p:cNvPr id="2051" name="Picture 3" descr="50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75341"/>
            <a:ext cx="2986286" cy="16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6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74" y="5013176"/>
            <a:ext cx="3075770" cy="172819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50671" y="1414833"/>
            <a:ext cx="8075240" cy="7458452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Świadczenie wychowawcze</a:t>
            </a:r>
          </a:p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500 +</a:t>
            </a:r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>
              <a:buNone/>
            </a:pPr>
            <a:r>
              <a:rPr lang="pl-PL" dirty="0" smtClean="0"/>
              <a:t>1 dnia do </a:t>
            </a:r>
            <a:r>
              <a:rPr lang="pl-PL" dirty="0"/>
              <a:t>godz.12:00 wpłynęło łącznie 127 wniosków (w tym 27 drogą elektroniczną) na świadczenia dla 228 </a:t>
            </a:r>
            <a:r>
              <a:rPr lang="pl-PL" dirty="0" smtClean="0"/>
              <a:t>dzieci; </a:t>
            </a:r>
          </a:p>
          <a:p>
            <a:pPr marL="109728" lvl="0" indent="0">
              <a:buNone/>
            </a:pPr>
            <a:r>
              <a:rPr lang="pl-PL" dirty="0" smtClean="0"/>
              <a:t>o </a:t>
            </a:r>
            <a:r>
              <a:rPr lang="pl-PL" dirty="0"/>
              <a:t>godz.13:00 było </a:t>
            </a:r>
            <a:r>
              <a:rPr lang="pl-PL" dirty="0" smtClean="0"/>
              <a:t>230 </a:t>
            </a:r>
            <a:r>
              <a:rPr lang="pl-PL" dirty="0"/>
              <a:t>wniosków (w tym 36 złożonych drogą elektroniczną) na świadczenia dla 415 dzieci.</a:t>
            </a: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0398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Sprawozdanie OPS - 2016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9715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50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86964"/>
            <a:ext cx="2986286" cy="16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50671" y="1414833"/>
            <a:ext cx="8075240" cy="7119898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Świadczenie wychowawcze</a:t>
            </a:r>
          </a:p>
          <a:p>
            <a:pPr marL="109728" indent="0" algn="ctr">
              <a:buNone/>
            </a:pP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500 +</a:t>
            </a:r>
          </a:p>
          <a:p>
            <a:pPr marL="109728" lvl="0" indent="0" algn="ctr">
              <a:buNone/>
            </a:pPr>
            <a:endParaRPr lang="pl-PL" dirty="0" smtClean="0"/>
          </a:p>
          <a:p>
            <a:pPr marL="109728" indent="0">
              <a:buNone/>
            </a:pPr>
            <a:r>
              <a:rPr lang="pl-PL" sz="2800" dirty="0"/>
              <a:t>Do 30 kwietnia </a:t>
            </a:r>
            <a:r>
              <a:rPr lang="pl-PL" sz="2800" dirty="0" smtClean="0"/>
              <a:t>wpłynęły łącznie </a:t>
            </a:r>
            <a:r>
              <a:rPr lang="pl-PL" sz="2800" dirty="0"/>
              <a:t>1554 wnioski, w tym 383 </a:t>
            </a:r>
            <a:r>
              <a:rPr lang="pl-PL" sz="2800" dirty="0" smtClean="0"/>
              <a:t>drogą elektroniczną</a:t>
            </a:r>
            <a:r>
              <a:rPr lang="pl-PL" sz="2800" dirty="0"/>
              <a:t>.</a:t>
            </a:r>
          </a:p>
          <a:p>
            <a:pPr marL="109728" indent="0">
              <a:buNone/>
            </a:pPr>
            <a:r>
              <a:rPr lang="pl-PL" sz="2800" dirty="0"/>
              <a:t>W ciągu pierwszego miesiąca funkcjonowania programu </a:t>
            </a:r>
            <a:r>
              <a:rPr lang="pl-PL" sz="2800" dirty="0" smtClean="0"/>
              <a:t>wypłacono </a:t>
            </a:r>
            <a:r>
              <a:rPr lang="pl-PL" sz="2800" dirty="0"/>
              <a:t>385 świadczeń na kwotę 192 500 zł.</a:t>
            </a:r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/>
          </a:p>
          <a:p>
            <a:pPr marL="109728" lvl="0" indent="0" algn="ctr">
              <a:buNone/>
            </a:pPr>
            <a:endParaRPr lang="pl-PL" dirty="0" smtClean="0"/>
          </a:p>
          <a:p>
            <a:pPr marL="109728" lvl="0" indent="0" algn="ctr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9533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2351</TotalTime>
  <Words>543</Words>
  <Application>Microsoft Office PowerPoint</Application>
  <PresentationFormat>Pokaz na ekranie (4:3)</PresentationFormat>
  <Paragraphs>185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Hol</vt:lpstr>
      <vt:lpstr> Sprawozdanie Ośrodka Pomocy Społecznej w Dzierżoniowie  za 2016 rok </vt:lpstr>
      <vt:lpstr>Sprawozdanie OPS - 2016</vt:lpstr>
      <vt:lpstr>Sprawozdanie OPS – 2016 </vt:lpstr>
      <vt:lpstr>Sprawozdanie OPS - 2016</vt:lpstr>
      <vt:lpstr>Sprawozdanie OPS – 2016 </vt:lpstr>
      <vt:lpstr>Sprawozdanie OPS – 2016 </vt:lpstr>
      <vt:lpstr>Sprawozdanie OPS - 2016</vt:lpstr>
      <vt:lpstr>Sprawozdanie OPS - 2016</vt:lpstr>
      <vt:lpstr>Sprawozdanie OPS - 2016</vt:lpstr>
      <vt:lpstr>Sprawozdanie OPS – 2016 </vt:lpstr>
      <vt:lpstr>Sprawozdanie OPS - 2016</vt:lpstr>
      <vt:lpstr>Sprawozdanie OPS - 2016</vt:lpstr>
      <vt:lpstr>Sprawozdanie OPS - 2016</vt:lpstr>
      <vt:lpstr>Sprawozdanie OPS - 2016</vt:lpstr>
      <vt:lpstr>Sprawozdanie OPS - 2016</vt:lpstr>
      <vt:lpstr>Sprawozdanie OPS - 2016</vt:lpstr>
      <vt:lpstr>Sprawozdanie OPS - 2016</vt:lpstr>
      <vt:lpstr>Sprawozdanie OPS - 2016</vt:lpstr>
      <vt:lpstr>Sprawozdanie OPS - 2016</vt:lpstr>
      <vt:lpstr>Sprawozdanie OPS - 2016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Nowy zespół zadaniowy</dc:title>
  <dc:creator>Dyrektor</dc:creator>
  <cp:lastModifiedBy>Dyrektor</cp:lastModifiedBy>
  <cp:revision>143</cp:revision>
  <cp:lastPrinted>2017-03-20T10:30:22Z</cp:lastPrinted>
  <dcterms:created xsi:type="dcterms:W3CDTF">2010-08-19T16:52:06Z</dcterms:created>
  <dcterms:modified xsi:type="dcterms:W3CDTF">2017-03-23T13:58:36Z</dcterms:modified>
</cp:coreProperties>
</file>